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4"/>
  </p:sldMasterIdLst>
  <p:notesMasterIdLst>
    <p:notesMasterId r:id="rId20"/>
  </p:notesMasterIdLst>
  <p:sldIdLst>
    <p:sldId id="256" r:id="rId5"/>
    <p:sldId id="258" r:id="rId6"/>
    <p:sldId id="271" r:id="rId7"/>
    <p:sldId id="259" r:id="rId8"/>
    <p:sldId id="276" r:id="rId9"/>
    <p:sldId id="261" r:id="rId10"/>
    <p:sldId id="262" r:id="rId11"/>
    <p:sldId id="263" r:id="rId12"/>
    <p:sldId id="273" r:id="rId13"/>
    <p:sldId id="274" r:id="rId14"/>
    <p:sldId id="267" r:id="rId15"/>
    <p:sldId id="269" r:id="rId16"/>
    <p:sldId id="270" r:id="rId17"/>
    <p:sldId id="277" r:id="rId18"/>
    <p:sldId id="275" r:id="rId1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F8916"/>
    <a:srgbClr val="4E8F00"/>
    <a:srgbClr val="31A00A"/>
    <a:srgbClr val="19FF2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7417" autoAdjust="0"/>
    <p:restoredTop sz="93698"/>
  </p:normalViewPr>
  <p:slideViewPr>
    <p:cSldViewPr snapToGrid="0" snapToObjects="1">
      <p:cViewPr varScale="1">
        <p:scale>
          <a:sx n="138" d="100"/>
          <a:sy n="138" d="100"/>
        </p:scale>
        <p:origin x="1760" y="1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napToObjects="1">
      <p:cViewPr varScale="1">
        <p:scale>
          <a:sx n="52" d="100"/>
          <a:sy n="52" d="100"/>
        </p:scale>
        <p:origin x="2674" y="3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F99D8AB-D8A9-4ECA-A54F-3AB28F0BD2D3}" type="datetimeFigureOut">
              <a:rPr lang="en-US" smtClean="0"/>
              <a:pPr/>
              <a:t>10/13/22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0CEF087-F6F9-4D68-8463-443B01CEE7F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29657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CEF087-F6F9-4D68-8463-443B01CEE7F2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772748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CEF087-F6F9-4D68-8463-443B01CEE7F2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199915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CEF087-F6F9-4D68-8463-443B01CEE7F2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076107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CEF087-F6F9-4D68-8463-443B01CEE7F2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800476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Josh Likes</a:t>
            </a:r>
          </a:p>
          <a:p>
            <a:r>
              <a:rPr lang="en-US" dirty="0"/>
              <a:t>Can you remove ? From top of page … looks tacky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CEF087-F6F9-4D68-8463-443B01CEE7F2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265466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Josh Likes</a:t>
            </a:r>
          </a:p>
          <a:p>
            <a:r>
              <a:rPr lang="en-US" dirty="0"/>
              <a:t>Can you remove ? From top of page … looks tacky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CEF087-F6F9-4D68-8463-443B01CEE7F2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660561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COULD ADD OUR PHOTOS ??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CEF087-F6F9-4D68-8463-443B01CEE7F2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227320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CEF087-F6F9-4D68-8463-443B01CEE7F2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58981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BOLDED – KA/CG don’t like, Josh likes it. -- We out of THE (?) way not our way?  … Discussion about alternative synonyms to make it sound better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CEF087-F6F9-4D68-8463-443B01CEE7F2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882942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050" strike="sngStrik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CEF087-F6F9-4D68-8463-443B01CEE7F2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924187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050" strike="sngStrik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CEF087-F6F9-4D68-8463-443B01CEE7F2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997602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CEF087-F6F9-4D68-8463-443B01CEE7F2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963798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CEF087-F6F9-4D68-8463-443B01CEE7F2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617887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CEF087-F6F9-4D68-8463-443B01CEE7F2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85435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CEF087-F6F9-4D68-8463-443B01CEE7F2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41246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9" name="Group 88"/>
          <p:cNvGrpSpPr/>
          <p:nvPr/>
        </p:nvGrpSpPr>
        <p:grpSpPr>
          <a:xfrm>
            <a:off x="194028" y="190355"/>
            <a:ext cx="12515851" cy="6923798"/>
            <a:chOff x="-329674" y="-51881"/>
            <a:chExt cx="12515851" cy="6923798"/>
          </a:xfrm>
        </p:grpSpPr>
        <p:sp>
          <p:nvSpPr>
            <p:cNvPr id="90" name="Freeform 5"/>
            <p:cNvSpPr/>
            <p:nvPr/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6"/>
            <p:cNvSpPr/>
            <p:nvPr/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7"/>
            <p:cNvSpPr/>
            <p:nvPr/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8"/>
            <p:cNvSpPr/>
            <p:nvPr/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9"/>
            <p:cNvSpPr/>
            <p:nvPr/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10"/>
            <p:cNvSpPr/>
            <p:nvPr/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11"/>
            <p:cNvSpPr/>
            <p:nvPr/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12"/>
            <p:cNvSpPr/>
            <p:nvPr/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13"/>
            <p:cNvSpPr/>
            <p:nvPr/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9" name="Freeform 14"/>
            <p:cNvSpPr/>
            <p:nvPr/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0" name="Freeform 15"/>
            <p:cNvSpPr/>
            <p:nvPr/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1" name="Freeform 16"/>
            <p:cNvSpPr/>
            <p:nvPr/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2" name="Freeform 17"/>
            <p:cNvSpPr/>
            <p:nvPr/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3" name="Freeform 18"/>
            <p:cNvSpPr/>
            <p:nvPr/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4" name="Freeform 19"/>
            <p:cNvSpPr/>
            <p:nvPr/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5" name="Freeform 20"/>
            <p:cNvSpPr/>
            <p:nvPr/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6" name="Freeform 21"/>
            <p:cNvSpPr/>
            <p:nvPr/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7" name="Freeform 22"/>
            <p:cNvSpPr/>
            <p:nvPr/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8" name="Freeform 23"/>
            <p:cNvSpPr/>
            <p:nvPr/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9" name="Group 8"/>
          <p:cNvGrpSpPr/>
          <p:nvPr/>
        </p:nvGrpSpPr>
        <p:grpSpPr>
          <a:xfrm>
            <a:off x="1669293" y="1186483"/>
            <a:ext cx="8848345" cy="4477933"/>
            <a:chOff x="1669293" y="1186483"/>
            <a:chExt cx="8848345" cy="4477933"/>
          </a:xfrm>
        </p:grpSpPr>
        <p:sp>
          <p:nvSpPr>
            <p:cNvPr id="39" name="Rectangle 38"/>
            <p:cNvSpPr/>
            <p:nvPr/>
          </p:nvSpPr>
          <p:spPr>
            <a:xfrm>
              <a:off x="1674042" y="1186483"/>
              <a:ext cx="8843596" cy="716184"/>
            </a:xfrm>
            <a:prstGeom prst="rect">
              <a:avLst/>
            </a:prstGeom>
            <a:solidFill>
              <a:srgbClr val="4F891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40" name="Isosceles Triangle 39"/>
            <p:cNvSpPr/>
            <p:nvPr/>
          </p:nvSpPr>
          <p:spPr>
            <a:xfrm rot="10800000">
              <a:off x="5892384" y="5313353"/>
              <a:ext cx="407233" cy="351063"/>
            </a:xfrm>
            <a:prstGeom prst="triangle">
              <a:avLst/>
            </a:prstGeom>
            <a:solidFill>
              <a:srgbClr val="4F891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41" name="Rectangle 40"/>
            <p:cNvSpPr/>
            <p:nvPr/>
          </p:nvSpPr>
          <p:spPr>
            <a:xfrm>
              <a:off x="1669293" y="1991156"/>
              <a:ext cx="8845667" cy="332219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9236" y="2075504"/>
            <a:ext cx="8679915" cy="1748729"/>
          </a:xfrm>
        </p:spPr>
        <p:txBody>
          <a:bodyPr bIns="0" anchor="b">
            <a:normAutofit/>
          </a:bodyPr>
          <a:lstStyle>
            <a:lvl1pPr algn="ctr">
              <a:lnSpc>
                <a:spcPct val="80000"/>
              </a:lnSpc>
              <a:defRPr sz="5400" spc="-150">
                <a:solidFill>
                  <a:srgbClr val="FFFE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9237" y="3906266"/>
            <a:ext cx="8673427" cy="1322587"/>
          </a:xfrm>
        </p:spPr>
        <p:txBody>
          <a:bodyPr tIns="0">
            <a:normAutofit/>
          </a:bodyPr>
          <a:lstStyle>
            <a:lvl1pPr marL="0" indent="0" algn="ctr">
              <a:lnSpc>
                <a:spcPct val="100000"/>
              </a:lnSpc>
              <a:buNone/>
              <a:defRPr sz="1800" b="0">
                <a:solidFill>
                  <a:srgbClr val="FFFEFF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 vert="horz" lIns="91440" tIns="45720" rIns="91440" bIns="45720" rtlCol="0" anchor="ctr"/>
          <a:lstStyle>
            <a:lvl1pPr>
              <a:defRPr lang="en-US"/>
            </a:lvl1pPr>
          </a:lstStyle>
          <a:p>
            <a:fld id="{48A87A34-81AB-432B-8DAE-1953F412C126}" type="datetimeFigureOut">
              <a:rPr lang="en-US" dirty="0"/>
              <a:pPr/>
              <a:t>10/13/22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 dirty="0"/>
              <a:t>Recruit + Field | </a:t>
            </a:r>
            <a:r>
              <a:rPr lang="en-US" dirty="0" err="1"/>
              <a:t>www.recruitandfield.com</a:t>
            </a:r>
            <a:r>
              <a:rPr lang="en-US" dirty="0"/>
              <a:t> |646.400.5650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  <p:pic>
        <p:nvPicPr>
          <p:cNvPr id="1026" name="Picture 2" descr="C:\Users\Meredith\AppData\Local\Microsoft\Windows\INetCacheContent.Word\R+F_Logo_Final_Color.png">
            <a:extLst>
              <a:ext uri="{FF2B5EF4-FFF2-40B4-BE49-F238E27FC236}">
                <a16:creationId xmlns:a16="http://schemas.microsoft.com/office/drawing/2014/main" id="{1E845EC3-FE62-FB44-95C3-1EAE8CB65E8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85692" y="5947715"/>
            <a:ext cx="1510663" cy="5539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5" name="Group 74"/>
          <p:cNvGrpSpPr/>
          <p:nvPr/>
        </p:nvGrpSpPr>
        <p:grpSpPr>
          <a:xfrm>
            <a:off x="-392114" y="4762"/>
            <a:ext cx="12584114" cy="6853238"/>
            <a:chOff x="-417513" y="0"/>
            <a:chExt cx="12584114" cy="6853238"/>
          </a:xfrm>
        </p:grpSpPr>
        <p:sp>
          <p:nvSpPr>
            <p:cNvPr id="76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7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8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2" name="Group 21"/>
          <p:cNvGrpSpPr/>
          <p:nvPr/>
        </p:nvGrpSpPr>
        <p:grpSpPr>
          <a:xfrm>
            <a:off x="855338" y="1699589"/>
            <a:ext cx="3674476" cy="3470421"/>
            <a:chOff x="697883" y="1816768"/>
            <a:chExt cx="3674476" cy="3470421"/>
          </a:xfrm>
        </p:grpSpPr>
        <p:sp>
          <p:nvSpPr>
            <p:cNvPr id="23" name="Rectangle 22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rgbClr val="4F891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rgbClr val="4F891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4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8632" y="2349925"/>
            <a:ext cx="3501196" cy="2456441"/>
          </a:xfrm>
          <a:solidFill>
            <a:schemeClr val="bg1"/>
          </a:solidFill>
        </p:spPr>
        <p:txBody>
          <a:bodyPr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09983" y="794719"/>
            <a:ext cx="6275035" cy="525709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10/13/22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  <p:pic>
        <p:nvPicPr>
          <p:cNvPr id="33" name="Picture 2" descr="C:\Users\Meredith\AppData\Local\Microsoft\Windows\INetCacheContent.Word\R+F_Logo_Final_Color.png">
            <a:extLst>
              <a:ext uri="{FF2B5EF4-FFF2-40B4-BE49-F238E27FC236}">
                <a16:creationId xmlns:a16="http://schemas.microsoft.com/office/drawing/2014/main" id="{2339BA91-FB24-6549-ADEC-AC156F08522A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70638" y="5572672"/>
            <a:ext cx="1510663" cy="5539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4" name="TextBox 33">
            <a:extLst>
              <a:ext uri="{FF2B5EF4-FFF2-40B4-BE49-F238E27FC236}">
                <a16:creationId xmlns:a16="http://schemas.microsoft.com/office/drawing/2014/main" id="{70CDAA33-88F5-4147-95F6-9C4BD1B37129}"/>
              </a:ext>
            </a:extLst>
          </p:cNvPr>
          <p:cNvSpPr txBox="1"/>
          <p:nvPr userDrawn="1"/>
        </p:nvSpPr>
        <p:spPr>
          <a:xfrm>
            <a:off x="784224" y="6269038"/>
            <a:ext cx="399767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1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Recruit &amp; Field | </a:t>
            </a:r>
            <a:r>
              <a:rPr lang="en-US" sz="11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www.recruitandfield.com</a:t>
            </a:r>
            <a:r>
              <a:rPr lang="en-US" sz="11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|646.400.5650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5" name="Group 74"/>
          <p:cNvGrpSpPr/>
          <p:nvPr/>
        </p:nvGrpSpPr>
        <p:grpSpPr>
          <a:xfrm flipH="1">
            <a:off x="0" y="0"/>
            <a:ext cx="12584114" cy="6853238"/>
            <a:chOff x="-417513" y="0"/>
            <a:chExt cx="12584114" cy="6853238"/>
          </a:xfrm>
        </p:grpSpPr>
        <p:sp>
          <p:nvSpPr>
            <p:cNvPr id="76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7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8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2" name="Group 21"/>
          <p:cNvGrpSpPr/>
          <p:nvPr/>
        </p:nvGrpSpPr>
        <p:grpSpPr>
          <a:xfrm>
            <a:off x="7718948" y="1699589"/>
            <a:ext cx="3674476" cy="3470421"/>
            <a:chOff x="697883" y="1816768"/>
            <a:chExt cx="3674476" cy="3470421"/>
          </a:xfrm>
        </p:grpSpPr>
        <p:sp>
          <p:nvSpPr>
            <p:cNvPr id="23" name="Rectangle 22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4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807437" y="2349925"/>
            <a:ext cx="3501195" cy="2456442"/>
          </a:xfrm>
        </p:spPr>
        <p:txBody>
          <a:bodyPr vert="eaVert"/>
          <a:lstStyle>
            <a:lvl1pPr algn="l">
              <a:lnSpc>
                <a:spcPct val="80000"/>
              </a:lnSpc>
              <a:defRPr>
                <a:solidFill>
                  <a:srgbClr val="FFFE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02747" y="798444"/>
            <a:ext cx="6268622" cy="5257303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48A87A34-81AB-432B-8DAE-1953F412C126}" type="datetimeFigureOut">
              <a:rPr lang="en-US" dirty="0"/>
              <a:pPr/>
              <a:t>10/13/22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  <p:pic>
        <p:nvPicPr>
          <p:cNvPr id="33" name="Picture 2" descr="C:\Users\Meredith\AppData\Local\Microsoft\Windows\INetCacheContent.Word\R+F_Logo_Final_Color.png">
            <a:extLst>
              <a:ext uri="{FF2B5EF4-FFF2-40B4-BE49-F238E27FC236}">
                <a16:creationId xmlns:a16="http://schemas.microsoft.com/office/drawing/2014/main" id="{C03C1372-1212-C740-9ADA-0C164A4E72E2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70638" y="5572672"/>
            <a:ext cx="1510663" cy="5539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0" name="Group 79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81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9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0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1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7" name="Group 26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28" name="Rectangle 27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rgbClr val="4F891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rgbClr val="4F891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8631" y="2349925"/>
            <a:ext cx="3498979" cy="2456442"/>
          </a:xfrm>
          <a:solidFill>
            <a:srgbClr val="92D050"/>
          </a:solidFill>
        </p:spPr>
        <p:txBody>
          <a:bodyPr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18447" y="803186"/>
            <a:ext cx="6281873" cy="5248622"/>
          </a:xfrm>
        </p:spPr>
        <p:txBody>
          <a:bodyPr anchor="ctr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10/13/22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  <p:pic>
        <p:nvPicPr>
          <p:cNvPr id="33" name="Picture 2" descr="C:\Users\Meredith\AppData\Local\Microsoft\Windows\INetCacheContent.Word\R+F_Logo_Final_Color.png">
            <a:extLst>
              <a:ext uri="{FF2B5EF4-FFF2-40B4-BE49-F238E27FC236}">
                <a16:creationId xmlns:a16="http://schemas.microsoft.com/office/drawing/2014/main" id="{9BF14D1E-E376-F946-BAB6-76B3BF7A6FD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70638" y="5931495"/>
            <a:ext cx="1510663" cy="5539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810C2B5F-888F-8644-8A44-D7321AFD7A12}"/>
              </a:ext>
            </a:extLst>
          </p:cNvPr>
          <p:cNvSpPr txBox="1"/>
          <p:nvPr userDrawn="1"/>
        </p:nvSpPr>
        <p:spPr>
          <a:xfrm>
            <a:off x="784224" y="6269038"/>
            <a:ext cx="399767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1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Recruit + Field | </a:t>
            </a:r>
            <a:r>
              <a:rPr lang="en-US" sz="11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www.recruitandfield.com</a:t>
            </a:r>
            <a:r>
              <a:rPr lang="en-US" sz="11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|646.400.5650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7" name="Group 76"/>
          <p:cNvGrpSpPr/>
          <p:nvPr/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78" name="Freeform 5"/>
            <p:cNvSpPr/>
            <p:nvPr/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6"/>
            <p:cNvSpPr/>
            <p:nvPr/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7"/>
            <p:cNvSpPr/>
            <p:nvPr/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8"/>
            <p:cNvSpPr/>
            <p:nvPr/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9"/>
            <p:cNvSpPr/>
            <p:nvPr/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0"/>
            <p:cNvSpPr/>
            <p:nvPr/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1"/>
            <p:cNvSpPr/>
            <p:nvPr/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2"/>
            <p:cNvSpPr/>
            <p:nvPr/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3"/>
            <p:cNvSpPr/>
            <p:nvPr/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4"/>
            <p:cNvSpPr/>
            <p:nvPr/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5"/>
            <p:cNvSpPr/>
            <p:nvPr/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6"/>
            <p:cNvSpPr/>
            <p:nvPr/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7"/>
            <p:cNvSpPr/>
            <p:nvPr/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8"/>
            <p:cNvSpPr/>
            <p:nvPr/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9"/>
            <p:cNvSpPr/>
            <p:nvPr/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0"/>
            <p:cNvSpPr/>
            <p:nvPr/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1"/>
            <p:cNvSpPr/>
            <p:nvPr/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2"/>
            <p:cNvSpPr/>
            <p:nvPr/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3"/>
            <p:cNvSpPr/>
            <p:nvPr/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9" name="Group 8"/>
          <p:cNvGrpSpPr/>
          <p:nvPr/>
        </p:nvGrpSpPr>
        <p:grpSpPr>
          <a:xfrm>
            <a:off x="3344215" y="1186483"/>
            <a:ext cx="5666145" cy="4477933"/>
            <a:chOff x="3259545" y="1186483"/>
            <a:chExt cx="5666145" cy="4477933"/>
          </a:xfrm>
        </p:grpSpPr>
        <p:sp>
          <p:nvSpPr>
            <p:cNvPr id="99" name="Rectangle 98"/>
            <p:cNvSpPr/>
            <p:nvPr/>
          </p:nvSpPr>
          <p:spPr>
            <a:xfrm>
              <a:off x="3259545" y="1186483"/>
              <a:ext cx="5657881" cy="716184"/>
            </a:xfrm>
            <a:prstGeom prst="rect">
              <a:avLst/>
            </a:prstGeom>
            <a:solidFill>
              <a:srgbClr val="4F891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0" name="Isosceles Triangle 39"/>
            <p:cNvSpPr/>
            <p:nvPr/>
          </p:nvSpPr>
          <p:spPr>
            <a:xfrm rot="10800000">
              <a:off x="5892384" y="5313353"/>
              <a:ext cx="407233" cy="351063"/>
            </a:xfrm>
            <a:prstGeom prst="triangle">
              <a:avLst/>
            </a:prstGeom>
            <a:solidFill>
              <a:srgbClr val="4F891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1" name="Rectangle 100"/>
            <p:cNvSpPr/>
            <p:nvPr/>
          </p:nvSpPr>
          <p:spPr>
            <a:xfrm>
              <a:off x="3259545" y="1991156"/>
              <a:ext cx="5666145" cy="332219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44216" y="2074730"/>
            <a:ext cx="5490224" cy="1689390"/>
          </a:xfrm>
        </p:spPr>
        <p:txBody>
          <a:bodyPr bIns="0" anchor="b">
            <a:normAutofit/>
          </a:bodyPr>
          <a:lstStyle>
            <a:lvl1pPr algn="ctr">
              <a:defRPr sz="4400">
                <a:solidFill>
                  <a:srgbClr val="FFFE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344215" y="3846851"/>
            <a:ext cx="5490223" cy="1383770"/>
          </a:xfrm>
        </p:spPr>
        <p:txBody>
          <a:bodyPr tIns="0">
            <a:normAutofit/>
          </a:bodyPr>
          <a:lstStyle>
            <a:lvl1pPr marL="0" indent="0" algn="ctr">
              <a:buNone/>
              <a:defRPr sz="1800">
                <a:solidFill>
                  <a:srgbClr val="FFFE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48A87A34-81AB-432B-8DAE-1953F412C126}" type="datetimeFigureOut">
              <a:rPr lang="en-US" dirty="0"/>
              <a:pPr/>
              <a:t>10/13/22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  <p:pic>
        <p:nvPicPr>
          <p:cNvPr id="31" name="Picture 2" descr="C:\Users\Meredith\AppData\Local\Microsoft\Windows\INetCacheContent.Word\R+F_Logo_Final_Color.png">
            <a:extLst>
              <a:ext uri="{FF2B5EF4-FFF2-40B4-BE49-F238E27FC236}">
                <a16:creationId xmlns:a16="http://schemas.microsoft.com/office/drawing/2014/main" id="{E9A20A34-2DB9-7049-816A-9E969B96A39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70638" y="5989357"/>
            <a:ext cx="1510663" cy="5539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" name="TextBox 31">
            <a:extLst>
              <a:ext uri="{FF2B5EF4-FFF2-40B4-BE49-F238E27FC236}">
                <a16:creationId xmlns:a16="http://schemas.microsoft.com/office/drawing/2014/main" id="{D6EBBAF6-DCAB-594E-9598-169D2711652A}"/>
              </a:ext>
            </a:extLst>
          </p:cNvPr>
          <p:cNvSpPr txBox="1"/>
          <p:nvPr userDrawn="1"/>
        </p:nvSpPr>
        <p:spPr>
          <a:xfrm>
            <a:off x="784224" y="6269038"/>
            <a:ext cx="399767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1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Recruit + Field | </a:t>
            </a:r>
            <a:r>
              <a:rPr lang="en-US" sz="11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www.recruitandfield.com</a:t>
            </a:r>
            <a:r>
              <a:rPr lang="en-US" sz="11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|646.400.5650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" name="Group 36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38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9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0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1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2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3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4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5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6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7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8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9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0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1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2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3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4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5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6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7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8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59" name="Group 58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60" name="Rectangle 59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rgbClr val="4F891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1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rgbClr val="4F891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2" name="Rectangle 61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9000" y="2339669"/>
            <a:ext cx="3500828" cy="2470065"/>
          </a:xfrm>
          <a:solidFill>
            <a:srgbClr val="92D050"/>
          </a:solidFill>
        </p:spPr>
        <p:txBody>
          <a:bodyPr lIns="91440" tIns="91440" rIns="91440" bIns="91440"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20878" y="803187"/>
            <a:ext cx="6269591" cy="238265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18447" y="3672162"/>
            <a:ext cx="6272022" cy="238358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48A87A34-81AB-432B-8DAE-1953F412C126}" type="datetimeFigureOut">
              <a:rPr lang="en-US" dirty="0"/>
              <a:pPr/>
              <a:t>10/13/22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  <p:pic>
        <p:nvPicPr>
          <p:cNvPr id="34" name="Picture 2" descr="C:\Users\Meredith\AppData\Local\Microsoft\Windows\INetCacheContent.Word\R+F_Logo_Final_Color.png">
            <a:extLst>
              <a:ext uri="{FF2B5EF4-FFF2-40B4-BE49-F238E27FC236}">
                <a16:creationId xmlns:a16="http://schemas.microsoft.com/office/drawing/2014/main" id="{BC02641A-C9C8-9544-86E3-D35FD4F9D5D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70638" y="5966218"/>
            <a:ext cx="1510663" cy="5539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5" name="TextBox 34">
            <a:extLst>
              <a:ext uri="{FF2B5EF4-FFF2-40B4-BE49-F238E27FC236}">
                <a16:creationId xmlns:a16="http://schemas.microsoft.com/office/drawing/2014/main" id="{16466628-EAD6-5B44-8BE1-16FAE4D3F38B}"/>
              </a:ext>
            </a:extLst>
          </p:cNvPr>
          <p:cNvSpPr txBox="1"/>
          <p:nvPr userDrawn="1"/>
        </p:nvSpPr>
        <p:spPr>
          <a:xfrm>
            <a:off x="784224" y="6269038"/>
            <a:ext cx="399767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1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Recruit + Field | </a:t>
            </a:r>
            <a:r>
              <a:rPr lang="en-US" sz="11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www.recruitandfield.com</a:t>
            </a:r>
            <a:r>
              <a:rPr lang="en-US" sz="11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|646.400.5650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" name="Group 38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40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1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2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3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4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5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6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7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8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9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0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1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2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3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4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5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6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7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8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9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60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61" name="Group 60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62" name="Rectangle 61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rgbClr val="4F891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3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rgbClr val="4F891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4" name="Rectangle 63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9001" y="2363915"/>
            <a:ext cx="3500828" cy="2460497"/>
          </a:xfrm>
          <a:solidFill>
            <a:srgbClr val="92D050"/>
          </a:solidFill>
        </p:spPr>
        <p:txBody>
          <a:bodyPr lIns="91440" tIns="91440" rIns="91440" bIns="91440"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25137" y="803185"/>
            <a:ext cx="6265088" cy="685800"/>
          </a:xfrm>
        </p:spPr>
        <p:txBody>
          <a:bodyPr anchor="ctr">
            <a:noAutofit/>
          </a:bodyPr>
          <a:lstStyle>
            <a:lvl1pPr marL="0" indent="0" algn="l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25305" y="1488985"/>
            <a:ext cx="6264350" cy="169685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18653" y="3665887"/>
            <a:ext cx="6264414" cy="685800"/>
          </a:xfrm>
        </p:spPr>
        <p:txBody>
          <a:bodyPr anchor="ctr">
            <a:noAutofit/>
          </a:bodyPr>
          <a:lstStyle>
            <a:lvl1pPr marL="0" indent="0" algn="l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18447" y="4351687"/>
            <a:ext cx="6265588" cy="17040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48A87A34-81AB-432B-8DAE-1953F412C126}" type="datetimeFigureOut">
              <a:rPr lang="en-US" dirty="0"/>
              <a:pPr/>
              <a:t>10/13/22</a:t>
            </a:fld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  <p:pic>
        <p:nvPicPr>
          <p:cNvPr id="36" name="Picture 2" descr="C:\Users\Meredith\AppData\Local\Microsoft\Windows\INetCacheContent.Word\R+F_Logo_Final_Color.png">
            <a:extLst>
              <a:ext uri="{FF2B5EF4-FFF2-40B4-BE49-F238E27FC236}">
                <a16:creationId xmlns:a16="http://schemas.microsoft.com/office/drawing/2014/main" id="{39686230-5C37-0D48-8097-769DD0DA92F3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70638" y="5977790"/>
            <a:ext cx="1510663" cy="5539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7" name="TextBox 36">
            <a:extLst>
              <a:ext uri="{FF2B5EF4-FFF2-40B4-BE49-F238E27FC236}">
                <a16:creationId xmlns:a16="http://schemas.microsoft.com/office/drawing/2014/main" id="{D271422D-3077-A44C-8643-FAE641170E91}"/>
              </a:ext>
            </a:extLst>
          </p:cNvPr>
          <p:cNvSpPr txBox="1"/>
          <p:nvPr userDrawn="1"/>
        </p:nvSpPr>
        <p:spPr>
          <a:xfrm>
            <a:off x="784224" y="6269038"/>
            <a:ext cx="399767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1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Recruit + Field | </a:t>
            </a:r>
            <a:r>
              <a:rPr lang="en-US" sz="11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www.recruitandfield.com</a:t>
            </a:r>
            <a:r>
              <a:rPr lang="en-US" sz="11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|646.400.5650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7" name="Group 76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78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4" name="Group 23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25" name="Rectangle 24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rgbClr val="4F891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rgbClr val="4F891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6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8632" y="2349925"/>
            <a:ext cx="3501196" cy="2456442"/>
          </a:xfrm>
          <a:solidFill>
            <a:srgbClr val="92D050"/>
          </a:solidFill>
        </p:spPr>
        <p:txBody>
          <a:bodyPr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10/13/22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  <p:pic>
        <p:nvPicPr>
          <p:cNvPr id="32" name="Picture 2" descr="C:\Users\Meredith\AppData\Local\Microsoft\Windows\INetCacheContent.Word\R+F_Logo_Final_Color.png">
            <a:extLst>
              <a:ext uri="{FF2B5EF4-FFF2-40B4-BE49-F238E27FC236}">
                <a16:creationId xmlns:a16="http://schemas.microsoft.com/office/drawing/2014/main" id="{A2ABA2EE-270D-F04C-A91F-BFD17928088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70638" y="5966214"/>
            <a:ext cx="1510663" cy="5539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3" name="TextBox 32">
            <a:extLst>
              <a:ext uri="{FF2B5EF4-FFF2-40B4-BE49-F238E27FC236}">
                <a16:creationId xmlns:a16="http://schemas.microsoft.com/office/drawing/2014/main" id="{E5756C30-BDC3-3F4E-A25F-8D2FB7B6AB31}"/>
              </a:ext>
            </a:extLst>
          </p:cNvPr>
          <p:cNvSpPr txBox="1"/>
          <p:nvPr userDrawn="1"/>
        </p:nvSpPr>
        <p:spPr>
          <a:xfrm>
            <a:off x="784224" y="6269038"/>
            <a:ext cx="399767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1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Recruit + Field | </a:t>
            </a:r>
            <a:r>
              <a:rPr lang="en-US" sz="11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www.recruitandfield.com</a:t>
            </a:r>
            <a:r>
              <a:rPr lang="en-US" sz="11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|646.400.5650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48A87A34-81AB-432B-8DAE-1953F412C126}" type="datetimeFigureOut">
              <a:rPr lang="en-US" dirty="0"/>
              <a:pPr/>
              <a:t>10/13/22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/>
          <a:p>
            <a:pPr algn="l"/>
            <a:r>
              <a:rPr lang="en-US" dirty="0"/>
              <a:t>Recruit &amp; Field | </a:t>
            </a:r>
            <a:r>
              <a:rPr lang="en-US" dirty="0" err="1"/>
              <a:t>www.recruitandfield.com</a:t>
            </a:r>
            <a:r>
              <a:rPr lang="en-US" dirty="0"/>
              <a:t> |646.400.5650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  <p:pic>
        <p:nvPicPr>
          <p:cNvPr id="5" name="Picture 2" descr="C:\Users\Meredith\AppData\Local\Microsoft\Windows\INetCacheContent.Word\R+F_Logo_Final_Color.png">
            <a:extLst>
              <a:ext uri="{FF2B5EF4-FFF2-40B4-BE49-F238E27FC236}">
                <a16:creationId xmlns:a16="http://schemas.microsoft.com/office/drawing/2014/main" id="{C820E8CB-4B1E-3E4D-B8B3-B3EB0BF100E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70638" y="5977790"/>
            <a:ext cx="1510663" cy="5539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4" name="Group 73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75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6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7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8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1" name="Group 20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22" name="Rectangle 21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rgbClr val="4F891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rgbClr val="4F891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3" name="Rectangle 32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8631" y="2352026"/>
            <a:ext cx="3501197" cy="1223298"/>
          </a:xfrm>
        </p:spPr>
        <p:txBody>
          <a:bodyPr bIns="0" anchor="b">
            <a:noAutofit/>
          </a:bodyPr>
          <a:lstStyle>
            <a:lvl1pPr algn="ctr">
              <a:defRPr sz="3200">
                <a:solidFill>
                  <a:srgbClr val="FFFE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09983" y="802809"/>
            <a:ext cx="6275035" cy="5249940"/>
          </a:xfrm>
        </p:spPr>
        <p:txBody>
          <a:bodyPr anchor="ctr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88631" y="3580186"/>
            <a:ext cx="3501197" cy="1221164"/>
          </a:xfrm>
        </p:spPr>
        <p:txBody>
          <a:bodyPr/>
          <a:lstStyle>
            <a:lvl1pPr marL="0" indent="0" algn="ctr">
              <a:buNone/>
              <a:defRPr sz="1600">
                <a:solidFill>
                  <a:srgbClr val="FFFE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10/13/22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  <p:pic>
        <p:nvPicPr>
          <p:cNvPr id="34" name="Picture 2" descr="C:\Users\Meredith\AppData\Local\Microsoft\Windows\INetCacheContent.Word\R+F_Logo_Final_Color.png">
            <a:extLst>
              <a:ext uri="{FF2B5EF4-FFF2-40B4-BE49-F238E27FC236}">
                <a16:creationId xmlns:a16="http://schemas.microsoft.com/office/drawing/2014/main" id="{B3FF2F7E-88DD-2548-B615-830B8DADA72B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70638" y="6000936"/>
            <a:ext cx="1510663" cy="5539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5" name="TextBox 34">
            <a:extLst>
              <a:ext uri="{FF2B5EF4-FFF2-40B4-BE49-F238E27FC236}">
                <a16:creationId xmlns:a16="http://schemas.microsoft.com/office/drawing/2014/main" id="{31DE4EF6-EF87-D84C-871E-2BAAAF855955}"/>
              </a:ext>
            </a:extLst>
          </p:cNvPr>
          <p:cNvSpPr txBox="1"/>
          <p:nvPr userDrawn="1"/>
        </p:nvSpPr>
        <p:spPr>
          <a:xfrm>
            <a:off x="784224" y="6269038"/>
            <a:ext cx="399767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1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Recruit &amp; Field | </a:t>
            </a:r>
            <a:r>
              <a:rPr lang="en-US" sz="11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www.recruitandfield.com</a:t>
            </a:r>
            <a:r>
              <a:rPr lang="en-US" sz="11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|646.400.5650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3" name="Group 72"/>
          <p:cNvGrpSpPr/>
          <p:nvPr/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81" name="Freeform 5"/>
            <p:cNvSpPr/>
            <p:nvPr/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6"/>
            <p:cNvSpPr/>
            <p:nvPr/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7"/>
            <p:cNvSpPr/>
            <p:nvPr/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8"/>
            <p:cNvSpPr/>
            <p:nvPr/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9"/>
            <p:cNvSpPr/>
            <p:nvPr/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0"/>
            <p:cNvSpPr/>
            <p:nvPr/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1"/>
            <p:cNvSpPr/>
            <p:nvPr/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2"/>
            <p:cNvSpPr/>
            <p:nvPr/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3"/>
            <p:cNvSpPr/>
            <p:nvPr/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4"/>
            <p:cNvSpPr/>
            <p:nvPr/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5"/>
            <p:cNvSpPr/>
            <p:nvPr/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6"/>
            <p:cNvSpPr/>
            <p:nvPr/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17"/>
            <p:cNvSpPr/>
            <p:nvPr/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18"/>
            <p:cNvSpPr/>
            <p:nvPr/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19"/>
            <p:cNvSpPr/>
            <p:nvPr/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0"/>
            <p:cNvSpPr/>
            <p:nvPr/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21"/>
            <p:cNvSpPr/>
            <p:nvPr/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22"/>
            <p:cNvSpPr/>
            <p:nvPr/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9" name="Freeform 23"/>
            <p:cNvSpPr/>
            <p:nvPr/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76" name="Group 75"/>
          <p:cNvGrpSpPr/>
          <p:nvPr/>
        </p:nvGrpSpPr>
        <p:grpSpPr>
          <a:xfrm>
            <a:off x="805336" y="1698331"/>
            <a:ext cx="5941540" cy="3470421"/>
            <a:chOff x="805336" y="1698331"/>
            <a:chExt cx="5941540" cy="3470421"/>
          </a:xfrm>
        </p:grpSpPr>
        <p:sp>
          <p:nvSpPr>
            <p:cNvPr id="77" name="Rectangle 76"/>
            <p:cNvSpPr/>
            <p:nvPr/>
          </p:nvSpPr>
          <p:spPr>
            <a:xfrm>
              <a:off x="805336" y="1698331"/>
              <a:ext cx="5941540" cy="502920"/>
            </a:xfrm>
            <a:prstGeom prst="rect">
              <a:avLst/>
            </a:prstGeom>
            <a:solidFill>
              <a:srgbClr val="4F891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78" name="Isosceles Triangle 9"/>
            <p:cNvSpPr/>
            <p:nvPr/>
          </p:nvSpPr>
          <p:spPr>
            <a:xfrm rot="10800000">
              <a:off x="3618113" y="4896349"/>
              <a:ext cx="315988" cy="272403"/>
            </a:xfrm>
            <a:prstGeom prst="triangle">
              <a:avLst/>
            </a:prstGeom>
            <a:solidFill>
              <a:srgbClr val="4F891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79" name="Rectangle 78"/>
            <p:cNvSpPr/>
            <p:nvPr/>
          </p:nvSpPr>
          <p:spPr>
            <a:xfrm>
              <a:off x="805336" y="2274403"/>
              <a:ext cx="5941540" cy="262432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43510" y="0"/>
            <a:ext cx="4648490" cy="6858000"/>
          </a:xfrm>
          <a:solidFill>
            <a:schemeClr val="bg1">
              <a:lumMod val="65000"/>
              <a:lumOff val="3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5443" y="2360255"/>
            <a:ext cx="5776646" cy="1178032"/>
          </a:xfrm>
        </p:spPr>
        <p:txBody>
          <a:bodyPr bIns="0" anchor="b">
            <a:normAutofit/>
          </a:bodyPr>
          <a:lstStyle>
            <a:lvl1pPr>
              <a:defRPr sz="3600">
                <a:solidFill>
                  <a:srgbClr val="FFFE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85443" y="3545012"/>
            <a:ext cx="5776646" cy="1274198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rgbClr val="FFFE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48A87A34-81AB-432B-8DAE-1953F412C126}" type="datetimeFigureOut">
              <a:rPr lang="en-US" dirty="0"/>
              <a:pPr/>
              <a:t>10/13/22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828377" y="320040"/>
            <a:ext cx="914400" cy="320040"/>
          </a:xfrm>
        </p:spPr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  <p:pic>
        <p:nvPicPr>
          <p:cNvPr id="32" name="Picture 2" descr="C:\Users\Meredith\AppData\Local\Microsoft\Windows\INetCacheContent.Word\R+F_Logo_Final_Color.png">
            <a:extLst>
              <a:ext uri="{FF2B5EF4-FFF2-40B4-BE49-F238E27FC236}">
                <a16:creationId xmlns:a16="http://schemas.microsoft.com/office/drawing/2014/main" id="{087008F4-BDD7-0940-A2A9-981618529AD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70638" y="6081964"/>
            <a:ext cx="1510663" cy="5539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3" name="TextBox 32">
            <a:extLst>
              <a:ext uri="{FF2B5EF4-FFF2-40B4-BE49-F238E27FC236}">
                <a16:creationId xmlns:a16="http://schemas.microsoft.com/office/drawing/2014/main" id="{B5F29EB1-7305-DA46-80E0-4BAE49DD46D6}"/>
              </a:ext>
            </a:extLst>
          </p:cNvPr>
          <p:cNvSpPr txBox="1"/>
          <p:nvPr userDrawn="1"/>
        </p:nvSpPr>
        <p:spPr>
          <a:xfrm>
            <a:off x="784224" y="6269038"/>
            <a:ext cx="399767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1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Recruit &amp; Field | </a:t>
            </a:r>
            <a:r>
              <a:rPr lang="en-US" sz="11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www.recruitandfield.com</a:t>
            </a:r>
            <a:r>
              <a:rPr lang="en-US" sz="11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|646.400.5650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91161" y="2358391"/>
            <a:ext cx="3498667" cy="2456485"/>
          </a:xfrm>
          <a:prstGeom prst="rect">
            <a:avLst/>
          </a:prstGeom>
        </p:spPr>
        <p:txBody>
          <a:bodyPr vert="horz" lIns="228600" tIns="228600" rIns="228600" bIns="22860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34982" y="794719"/>
            <a:ext cx="5950036" cy="525709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6</a:t>
            </a:r>
          </a:p>
          <a:p>
            <a:pPr lvl="6"/>
            <a:r>
              <a:rPr lang="en-US" dirty="0"/>
              <a:t>7</a:t>
            </a:r>
          </a:p>
          <a:p>
            <a:pPr lvl="7"/>
            <a:r>
              <a:rPr lang="en-US" dirty="0"/>
              <a:t>8</a:t>
            </a:r>
          </a:p>
          <a:p>
            <a:pPr lvl="8"/>
            <a:r>
              <a:rPr lang="en-US" dirty="0"/>
              <a:t>9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04672" y="320040"/>
            <a:ext cx="3657600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10/13/22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04672" y="6227064"/>
            <a:ext cx="10588752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469880" y="320040"/>
            <a:ext cx="914400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lnSpc>
          <a:spcPct val="85000"/>
        </a:lnSpc>
        <a:spcBef>
          <a:spcPct val="0"/>
        </a:spcBef>
        <a:buNone/>
        <a:defRPr sz="4000" b="0" i="0" kern="1200" cap="none" spc="-15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4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mailto:Josh@Recruitandfield.com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hyperlink" Target="mailto:Kristin@RecruitandField.com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54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B2A2C321-9499-594D-86F9-6E79DEFCC70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2169" y="4153401"/>
            <a:ext cx="9147561" cy="1322587"/>
          </a:xfrm>
        </p:spPr>
        <p:txBody>
          <a:bodyPr>
            <a:normAutofit/>
          </a:bodyPr>
          <a:lstStyle/>
          <a:p>
            <a:r>
              <a:rPr lang="en-US" sz="2400" dirty="0"/>
              <a:t>                </a:t>
            </a:r>
            <a:r>
              <a:rPr lang="en-US" sz="2800" b="1" dirty="0">
                <a:solidFill>
                  <a:schemeClr val="tx1"/>
                </a:solidFill>
              </a:rPr>
              <a:t>Adaptability. Accountability. Dependability</a:t>
            </a:r>
            <a:r>
              <a:rPr lang="en-US" sz="2400" b="1" dirty="0">
                <a:solidFill>
                  <a:schemeClr val="tx1"/>
                </a:solidFill>
              </a:rPr>
              <a:t>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60B38EA-3E16-174E-A30E-FB89617EB07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90950" y="2230967"/>
            <a:ext cx="3810000" cy="139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840889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BEA86D-E479-254C-A1A2-882C6BDB78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333" y="2349925"/>
            <a:ext cx="3674534" cy="2456442"/>
          </a:xfrm>
          <a:solidFill>
            <a:schemeClr val="accent3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r>
              <a:rPr lang="en-US" b="1" dirty="0">
                <a:solidFill>
                  <a:schemeClr val="tx1"/>
                </a:solidFill>
              </a:rPr>
              <a:t>Field &amp; Project</a:t>
            </a:r>
            <a:br>
              <a:rPr lang="en-US" b="1" dirty="0">
                <a:solidFill>
                  <a:schemeClr val="tx1"/>
                </a:solidFill>
              </a:rPr>
            </a:br>
            <a:r>
              <a:rPr lang="en-US" b="1" dirty="0">
                <a:solidFill>
                  <a:schemeClr val="tx1"/>
                </a:solidFill>
              </a:rPr>
              <a:t>Management</a:t>
            </a:r>
            <a:br>
              <a:rPr lang="en-US" sz="3600" dirty="0">
                <a:solidFill>
                  <a:schemeClr val="tx1"/>
                </a:solidFill>
              </a:rPr>
            </a:br>
            <a:r>
              <a:rPr lang="en-US" sz="2000" b="1" dirty="0">
                <a:solidFill>
                  <a:schemeClr val="tx1"/>
                </a:solidFill>
              </a:rPr>
              <a:t>One Partner. One Message</a:t>
            </a:r>
            <a:endParaRPr lang="en-US" sz="3600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943143-C2E0-FA49-AA64-8FDD3278308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fontAlgn="base"/>
            <a:r>
              <a:rPr lang="en-US" dirty="0"/>
              <a:t>U.S. Only</a:t>
            </a:r>
          </a:p>
          <a:p>
            <a:pPr fontAlgn="base"/>
            <a:r>
              <a:rPr lang="en-US" dirty="0"/>
              <a:t>Screener Development</a:t>
            </a:r>
          </a:p>
          <a:p>
            <a:pPr fontAlgn="base"/>
            <a:r>
              <a:rPr lang="en-US" dirty="0"/>
              <a:t>Venue Research, Site Selection, &amp; Booking/Reservations</a:t>
            </a:r>
          </a:p>
          <a:p>
            <a:pPr fontAlgn="base"/>
            <a:r>
              <a:rPr lang="en-US" dirty="0"/>
              <a:t>Multi-City Project Management</a:t>
            </a:r>
          </a:p>
          <a:p>
            <a:pPr lvl="1" fontAlgn="base"/>
            <a:r>
              <a:rPr lang="en-US" dirty="0"/>
              <a:t>Trusted partnerships with Facilities and Recruiters</a:t>
            </a:r>
          </a:p>
          <a:p>
            <a:pPr fontAlgn="base"/>
            <a:r>
              <a:rPr lang="en-US" dirty="0"/>
              <a:t>Online Platform Selection &amp; Management</a:t>
            </a:r>
          </a:p>
          <a:p>
            <a:pPr fontAlgn="base"/>
            <a:r>
              <a:rPr lang="en-US" dirty="0"/>
              <a:t>Remote locations: Research where </a:t>
            </a:r>
            <a:r>
              <a:rPr lang="en-US" u="sng" dirty="0"/>
              <a:t>you</a:t>
            </a:r>
            <a:r>
              <a:rPr lang="en-US" dirty="0"/>
              <a:t> want it</a:t>
            </a:r>
          </a:p>
        </p:txBody>
      </p:sp>
    </p:spTree>
    <p:extLst>
      <p:ext uri="{BB962C8B-B14F-4D97-AF65-F5344CB8AC3E}">
        <p14:creationId xmlns:p14="http://schemas.microsoft.com/office/powerpoint/2010/main" val="399887877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BEA86D-E479-254C-A1A2-882C6BDB78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333" y="2349925"/>
            <a:ext cx="3674534" cy="2456442"/>
          </a:xfrm>
          <a:solidFill>
            <a:schemeClr val="accent3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r>
              <a:rPr lang="en-US" b="1" dirty="0">
                <a:solidFill>
                  <a:schemeClr val="tx1"/>
                </a:solidFill>
              </a:rPr>
              <a:t>Quality</a:t>
            </a:r>
            <a:br>
              <a:rPr lang="en-US" b="1" dirty="0">
                <a:solidFill>
                  <a:schemeClr val="tx1"/>
                </a:solidFill>
              </a:rPr>
            </a:br>
            <a:r>
              <a:rPr lang="en-US" b="1" dirty="0">
                <a:solidFill>
                  <a:schemeClr val="tx1"/>
                </a:solidFill>
              </a:rPr>
              <a:t>Assurance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943143-C2E0-FA49-AA64-8FDD3278308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fontAlgn="base"/>
            <a:r>
              <a:rPr lang="en-US" sz="2000" dirty="0"/>
              <a:t>We Are Focused On RESULTS!</a:t>
            </a:r>
          </a:p>
          <a:p>
            <a:pPr lvl="1" fontAlgn="base"/>
            <a:r>
              <a:rPr lang="en-US" b="1" dirty="0"/>
              <a:t>100% phone screening </a:t>
            </a:r>
            <a:r>
              <a:rPr lang="en-US" dirty="0"/>
              <a:t>to ensure quality and articulated respondents</a:t>
            </a:r>
          </a:p>
          <a:p>
            <a:pPr lvl="1" fontAlgn="base"/>
            <a:r>
              <a:rPr lang="en-US" dirty="0"/>
              <a:t>Cross-referencing to our database &amp; other platforms to </a:t>
            </a:r>
            <a:r>
              <a:rPr lang="en-US" b="1" dirty="0"/>
              <a:t>eliminate ‘professional respondents’</a:t>
            </a:r>
          </a:p>
          <a:p>
            <a:pPr lvl="1" fontAlgn="base"/>
            <a:r>
              <a:rPr lang="en-US" b="1" dirty="0"/>
              <a:t>Continuous improvement culture; </a:t>
            </a:r>
            <a:r>
              <a:rPr lang="en-US" dirty="0"/>
              <a:t>we strive to raise-the- bar on our performance and as an extension of our clients’ research team</a:t>
            </a:r>
            <a:r>
              <a:rPr lang="en-US" b="1" dirty="0"/>
              <a:t> </a:t>
            </a:r>
            <a:r>
              <a:rPr lang="en-US" dirty="0"/>
              <a:t>we strive to be on the cutting-edge of existing and emerging technologies</a:t>
            </a:r>
          </a:p>
        </p:txBody>
      </p:sp>
    </p:spTree>
    <p:extLst>
      <p:ext uri="{BB962C8B-B14F-4D97-AF65-F5344CB8AC3E}">
        <p14:creationId xmlns:p14="http://schemas.microsoft.com/office/powerpoint/2010/main" val="421169528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BEA86D-E479-254C-A1A2-882C6BDB78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333" y="2349925"/>
            <a:ext cx="3674534" cy="2456442"/>
          </a:xfrm>
          <a:solidFill>
            <a:schemeClr val="accent3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r>
              <a:rPr lang="en-US" b="1" dirty="0">
                <a:solidFill>
                  <a:schemeClr val="tx1"/>
                </a:solidFill>
              </a:rPr>
              <a:t>Our Approach</a:t>
            </a:r>
            <a:endParaRPr lang="en-US" sz="3600" b="1" dirty="0">
              <a:solidFill>
                <a:schemeClr val="tx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943143-C2E0-FA49-AA64-8FDD327830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03801" y="1642532"/>
            <a:ext cx="6396520" cy="4409275"/>
          </a:xfrm>
        </p:spPr>
        <p:txBody>
          <a:bodyPr>
            <a:normAutofit/>
          </a:bodyPr>
          <a:lstStyle/>
          <a:p>
            <a:pPr fontAlgn="base"/>
            <a:r>
              <a:rPr lang="en-US" dirty="0"/>
              <a:t>We are your strategic partner and consider ourselves an extension of your research team</a:t>
            </a:r>
          </a:p>
          <a:p>
            <a:pPr fontAlgn="base"/>
            <a:r>
              <a:rPr lang="en-US" dirty="0"/>
              <a:t>We go out of our way to find and keep quality respondents</a:t>
            </a:r>
          </a:p>
          <a:p>
            <a:pPr fontAlgn="base"/>
            <a:r>
              <a:rPr lang="en-US" dirty="0"/>
              <a:t>Respondents earn-the-right to be included in our database or participate in a study</a:t>
            </a:r>
          </a:p>
          <a:p>
            <a:pPr fontAlgn="base"/>
            <a:r>
              <a:rPr lang="en-US" dirty="0"/>
              <a:t>We are eager to try new and cutting-edge technologies</a:t>
            </a:r>
          </a:p>
          <a:p>
            <a:pPr fontAlgn="base"/>
            <a:r>
              <a:rPr lang="en-US" dirty="0"/>
              <a:t>We don’t limit our approach to past experience and always look for new and innovative methodologies and ways of connecting</a:t>
            </a:r>
          </a:p>
          <a:p>
            <a:pPr fontAlgn="base"/>
            <a:r>
              <a:rPr lang="en-US" dirty="0"/>
              <a:t>We collaborate, brainstorm, and welcome clients’ input</a:t>
            </a:r>
          </a:p>
        </p:txBody>
      </p:sp>
    </p:spTree>
    <p:extLst>
      <p:ext uri="{BB962C8B-B14F-4D97-AF65-F5344CB8AC3E}">
        <p14:creationId xmlns:p14="http://schemas.microsoft.com/office/powerpoint/2010/main" val="200055382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2" name="Group 161">
            <a:extLst>
              <a:ext uri="{FF2B5EF4-FFF2-40B4-BE49-F238E27FC236}">
                <a16:creationId xmlns:a16="http://schemas.microsoft.com/office/drawing/2014/main" id="{2DAE3342-9DFC-49D4-B09C-25E3107693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163" name="Freeform 5">
              <a:extLst>
                <a:ext uri="{FF2B5EF4-FFF2-40B4-BE49-F238E27FC236}">
                  <a16:creationId xmlns:a16="http://schemas.microsoft.com/office/drawing/2014/main" id="{E49E0D20-8423-4612-99A5-14AEF8F6BB6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64" name="Freeform 6">
              <a:extLst>
                <a:ext uri="{FF2B5EF4-FFF2-40B4-BE49-F238E27FC236}">
                  <a16:creationId xmlns:a16="http://schemas.microsoft.com/office/drawing/2014/main" id="{57C2C108-5A30-48CA-9203-56747AEB7B5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65" name="Freeform 7">
              <a:extLst>
                <a:ext uri="{FF2B5EF4-FFF2-40B4-BE49-F238E27FC236}">
                  <a16:creationId xmlns:a16="http://schemas.microsoft.com/office/drawing/2014/main" id="{1A343912-2EFC-408E-A862-5C9BF108DC2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66" name="Freeform 8">
              <a:extLst>
                <a:ext uri="{FF2B5EF4-FFF2-40B4-BE49-F238E27FC236}">
                  <a16:creationId xmlns:a16="http://schemas.microsoft.com/office/drawing/2014/main" id="{AA50D1CF-9DAE-4CF6-B829-E66CEE9D578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67" name="Freeform 9">
              <a:extLst>
                <a:ext uri="{FF2B5EF4-FFF2-40B4-BE49-F238E27FC236}">
                  <a16:creationId xmlns:a16="http://schemas.microsoft.com/office/drawing/2014/main" id="{FE5799A4-0568-433E-BF41-752CF516AC7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68" name="Freeform 10">
              <a:extLst>
                <a:ext uri="{FF2B5EF4-FFF2-40B4-BE49-F238E27FC236}">
                  <a16:creationId xmlns:a16="http://schemas.microsoft.com/office/drawing/2014/main" id="{CDBB86ED-F16F-4C28-BDD5-72D771176F7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69" name="Freeform 11">
              <a:extLst>
                <a:ext uri="{FF2B5EF4-FFF2-40B4-BE49-F238E27FC236}">
                  <a16:creationId xmlns:a16="http://schemas.microsoft.com/office/drawing/2014/main" id="{3347939E-8B76-4CFC-B2EC-63A7E227838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70" name="Freeform 12">
              <a:extLst>
                <a:ext uri="{FF2B5EF4-FFF2-40B4-BE49-F238E27FC236}">
                  <a16:creationId xmlns:a16="http://schemas.microsoft.com/office/drawing/2014/main" id="{FA1DD132-02E4-4CD3-B496-BFF924558A6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71" name="Freeform 13">
              <a:extLst>
                <a:ext uri="{FF2B5EF4-FFF2-40B4-BE49-F238E27FC236}">
                  <a16:creationId xmlns:a16="http://schemas.microsoft.com/office/drawing/2014/main" id="{710BDA52-A7D7-4E4E-9F36-EC8F983EAF1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72" name="Freeform 14">
              <a:extLst>
                <a:ext uri="{FF2B5EF4-FFF2-40B4-BE49-F238E27FC236}">
                  <a16:creationId xmlns:a16="http://schemas.microsoft.com/office/drawing/2014/main" id="{B1BDF852-319F-42B8-9A50-7C9A9387CD9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73" name="Freeform 15">
              <a:extLst>
                <a:ext uri="{FF2B5EF4-FFF2-40B4-BE49-F238E27FC236}">
                  <a16:creationId xmlns:a16="http://schemas.microsoft.com/office/drawing/2014/main" id="{3AACE376-C01E-4F1F-91B7-39D0274BFE9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74" name="Freeform 16">
              <a:extLst>
                <a:ext uri="{FF2B5EF4-FFF2-40B4-BE49-F238E27FC236}">
                  <a16:creationId xmlns:a16="http://schemas.microsoft.com/office/drawing/2014/main" id="{7F612F4C-050E-459D-9771-ED088374A56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75" name="Freeform 17">
              <a:extLst>
                <a:ext uri="{FF2B5EF4-FFF2-40B4-BE49-F238E27FC236}">
                  <a16:creationId xmlns:a16="http://schemas.microsoft.com/office/drawing/2014/main" id="{94E4211B-3E41-4905-8F4E-76811B9E574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76" name="Freeform 18">
              <a:extLst>
                <a:ext uri="{FF2B5EF4-FFF2-40B4-BE49-F238E27FC236}">
                  <a16:creationId xmlns:a16="http://schemas.microsoft.com/office/drawing/2014/main" id="{6AEC87EE-0CB8-43DE-8FEB-4586A92E809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77" name="Freeform 19">
              <a:extLst>
                <a:ext uri="{FF2B5EF4-FFF2-40B4-BE49-F238E27FC236}">
                  <a16:creationId xmlns:a16="http://schemas.microsoft.com/office/drawing/2014/main" id="{277C1C5D-7BDC-47E4-8B81-C3C4AE949B4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78" name="Freeform 20">
              <a:extLst>
                <a:ext uri="{FF2B5EF4-FFF2-40B4-BE49-F238E27FC236}">
                  <a16:creationId xmlns:a16="http://schemas.microsoft.com/office/drawing/2014/main" id="{7A2A6EF8-9768-4478-9CD3-DFA547CEFCC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79" name="Freeform 21">
              <a:extLst>
                <a:ext uri="{FF2B5EF4-FFF2-40B4-BE49-F238E27FC236}">
                  <a16:creationId xmlns:a16="http://schemas.microsoft.com/office/drawing/2014/main" id="{1FD9091C-E8FA-4ADA-937F-A74426ED1B9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80" name="Freeform 22">
              <a:extLst>
                <a:ext uri="{FF2B5EF4-FFF2-40B4-BE49-F238E27FC236}">
                  <a16:creationId xmlns:a16="http://schemas.microsoft.com/office/drawing/2014/main" id="{B69923E7-63C4-47CE-956E-09D384D4FE6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81" name="Freeform 23">
              <a:extLst>
                <a:ext uri="{FF2B5EF4-FFF2-40B4-BE49-F238E27FC236}">
                  <a16:creationId xmlns:a16="http://schemas.microsoft.com/office/drawing/2014/main" id="{A2576784-872E-494C-A041-0E346226B72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183" name="Group 182">
            <a:extLst>
              <a:ext uri="{FF2B5EF4-FFF2-40B4-BE49-F238E27FC236}">
                <a16:creationId xmlns:a16="http://schemas.microsoft.com/office/drawing/2014/main" id="{B54F73D8-62C2-4127-9D19-01219BBB99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669293" y="1186483"/>
            <a:ext cx="8848345" cy="4477933"/>
            <a:chOff x="1669293" y="1186483"/>
            <a:chExt cx="8848345" cy="4477933"/>
          </a:xfrm>
        </p:grpSpPr>
        <p:sp>
          <p:nvSpPr>
            <p:cNvPr id="184" name="Rectangle 183">
              <a:extLst>
                <a:ext uri="{FF2B5EF4-FFF2-40B4-BE49-F238E27FC236}">
                  <a16:creationId xmlns:a16="http://schemas.microsoft.com/office/drawing/2014/main" id="{CFD8CA02-9BE5-4B82-8129-6EF61840247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74042" y="1186483"/>
              <a:ext cx="8843596" cy="71618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85" name="Isosceles Triangle 184">
              <a:extLst>
                <a:ext uri="{FF2B5EF4-FFF2-40B4-BE49-F238E27FC236}">
                  <a16:creationId xmlns:a16="http://schemas.microsoft.com/office/drawing/2014/main" id="{01515E68-030C-4313-B300-35253163D3F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5892384" y="5313353"/>
              <a:ext cx="407233" cy="35106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86" name="Rectangle 185">
              <a:extLst>
                <a:ext uri="{FF2B5EF4-FFF2-40B4-BE49-F238E27FC236}">
                  <a16:creationId xmlns:a16="http://schemas.microsoft.com/office/drawing/2014/main" id="{1937725F-1DDF-4225-937E-106DBB047F0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69293" y="1991156"/>
              <a:ext cx="8845667" cy="332219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188" name="Rectangle 187">
            <a:extLst>
              <a:ext uri="{FF2B5EF4-FFF2-40B4-BE49-F238E27FC236}">
                <a16:creationId xmlns:a16="http://schemas.microsoft.com/office/drawing/2014/main" id="{A3BAF07C-C39E-42EB-BB22-8D46691D97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93061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90" name="Group 189">
            <a:extLst>
              <a:ext uri="{FF2B5EF4-FFF2-40B4-BE49-F238E27FC236}">
                <a16:creationId xmlns:a16="http://schemas.microsoft.com/office/drawing/2014/main" id="{D8E9CF54-0466-4261-9E62-0249E60E18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191" name="Freeform 5">
              <a:extLst>
                <a:ext uri="{FF2B5EF4-FFF2-40B4-BE49-F238E27FC236}">
                  <a16:creationId xmlns:a16="http://schemas.microsoft.com/office/drawing/2014/main" id="{33E32106-E8B1-4F76-9EE6-58537738A3C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92" name="Freeform 6">
              <a:extLst>
                <a:ext uri="{FF2B5EF4-FFF2-40B4-BE49-F238E27FC236}">
                  <a16:creationId xmlns:a16="http://schemas.microsoft.com/office/drawing/2014/main" id="{C32C2C46-A045-44FB-8A74-5EBD650C278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93" name="Freeform 7">
              <a:extLst>
                <a:ext uri="{FF2B5EF4-FFF2-40B4-BE49-F238E27FC236}">
                  <a16:creationId xmlns:a16="http://schemas.microsoft.com/office/drawing/2014/main" id="{6A76F79C-6683-4940-BCF7-4BCCCEE4068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94" name="Freeform 8">
              <a:extLst>
                <a:ext uri="{FF2B5EF4-FFF2-40B4-BE49-F238E27FC236}">
                  <a16:creationId xmlns:a16="http://schemas.microsoft.com/office/drawing/2014/main" id="{FF4675A3-6D07-4B1F-9BFC-AEBEA1AD067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95" name="Freeform 9">
              <a:extLst>
                <a:ext uri="{FF2B5EF4-FFF2-40B4-BE49-F238E27FC236}">
                  <a16:creationId xmlns:a16="http://schemas.microsoft.com/office/drawing/2014/main" id="{765E127A-B6B7-4B1D-B7BD-6C8C969D29C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96" name="Freeform 10">
              <a:extLst>
                <a:ext uri="{FF2B5EF4-FFF2-40B4-BE49-F238E27FC236}">
                  <a16:creationId xmlns:a16="http://schemas.microsoft.com/office/drawing/2014/main" id="{3BCA9D9E-C72C-4751-BFA9-10B85CACE3C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97" name="Freeform 11">
              <a:extLst>
                <a:ext uri="{FF2B5EF4-FFF2-40B4-BE49-F238E27FC236}">
                  <a16:creationId xmlns:a16="http://schemas.microsoft.com/office/drawing/2014/main" id="{080C708C-69BF-441B-AB75-C98160ED06D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98" name="Freeform 12">
              <a:extLst>
                <a:ext uri="{FF2B5EF4-FFF2-40B4-BE49-F238E27FC236}">
                  <a16:creationId xmlns:a16="http://schemas.microsoft.com/office/drawing/2014/main" id="{3E79964E-F8F1-4763-8892-7BC3DAE306E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99" name="Freeform 13">
              <a:extLst>
                <a:ext uri="{FF2B5EF4-FFF2-40B4-BE49-F238E27FC236}">
                  <a16:creationId xmlns:a16="http://schemas.microsoft.com/office/drawing/2014/main" id="{FE09592A-FCC9-4AE5-BA0B-730C6F3BBE9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00" name="Freeform 14">
              <a:extLst>
                <a:ext uri="{FF2B5EF4-FFF2-40B4-BE49-F238E27FC236}">
                  <a16:creationId xmlns:a16="http://schemas.microsoft.com/office/drawing/2014/main" id="{96448994-820C-4BC1-ABF3-4579C6F99A6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01" name="Freeform 15">
              <a:extLst>
                <a:ext uri="{FF2B5EF4-FFF2-40B4-BE49-F238E27FC236}">
                  <a16:creationId xmlns:a16="http://schemas.microsoft.com/office/drawing/2014/main" id="{9BB0D192-565A-42B9-B292-CC032D71A6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bg1">
                  <a:alpha val="35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02" name="Freeform 16">
              <a:extLst>
                <a:ext uri="{FF2B5EF4-FFF2-40B4-BE49-F238E27FC236}">
                  <a16:creationId xmlns:a16="http://schemas.microsoft.com/office/drawing/2014/main" id="{6D1CA09C-5F40-4E92-A7E9-D1FCEE5128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bg1">
                  <a:alpha val="35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03" name="Freeform 17">
              <a:extLst>
                <a:ext uri="{FF2B5EF4-FFF2-40B4-BE49-F238E27FC236}">
                  <a16:creationId xmlns:a16="http://schemas.microsoft.com/office/drawing/2014/main" id="{379F5AA5-2E14-4880-A5A6-07AEF2AD89D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04" name="Freeform 18">
              <a:extLst>
                <a:ext uri="{FF2B5EF4-FFF2-40B4-BE49-F238E27FC236}">
                  <a16:creationId xmlns:a16="http://schemas.microsoft.com/office/drawing/2014/main" id="{EF14BD32-D239-4DA3-98B3-7752073657C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05" name="Freeform 19">
              <a:extLst>
                <a:ext uri="{FF2B5EF4-FFF2-40B4-BE49-F238E27FC236}">
                  <a16:creationId xmlns:a16="http://schemas.microsoft.com/office/drawing/2014/main" id="{CF07B250-E5E4-4624-9BD7-8D513A67B73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06" name="Freeform 20">
              <a:extLst>
                <a:ext uri="{FF2B5EF4-FFF2-40B4-BE49-F238E27FC236}">
                  <a16:creationId xmlns:a16="http://schemas.microsoft.com/office/drawing/2014/main" id="{BCC5D120-7C8C-4290-865C-4EE6E4F245F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07" name="Freeform 21">
              <a:extLst>
                <a:ext uri="{FF2B5EF4-FFF2-40B4-BE49-F238E27FC236}">
                  <a16:creationId xmlns:a16="http://schemas.microsoft.com/office/drawing/2014/main" id="{C24688C6-CAE5-4EF2-B2BA-A138DA0A24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08" name="Freeform 22">
              <a:extLst>
                <a:ext uri="{FF2B5EF4-FFF2-40B4-BE49-F238E27FC236}">
                  <a16:creationId xmlns:a16="http://schemas.microsoft.com/office/drawing/2014/main" id="{6BD31099-7C13-4901-A04F-632B1CD8462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09" name="Freeform 23">
              <a:extLst>
                <a:ext uri="{FF2B5EF4-FFF2-40B4-BE49-F238E27FC236}">
                  <a16:creationId xmlns:a16="http://schemas.microsoft.com/office/drawing/2014/main" id="{679F5FF7-82B2-4033-8FBE-63170C93783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64BEA86D-E479-254C-A1A2-882C6BDB78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8425" y="5199797"/>
            <a:ext cx="9435152" cy="789673"/>
          </a:xfrm>
        </p:spPr>
        <p:txBody>
          <a:bodyPr vert="horz" lIns="228600" tIns="228600" rIns="228600" bIns="0" rtlCol="0" anchor="ctr">
            <a:normAutofit/>
          </a:bodyPr>
          <a:lstStyle/>
          <a:p>
            <a:pPr>
              <a:lnSpc>
                <a:spcPct val="80000"/>
              </a:lnSpc>
            </a:pPr>
            <a:r>
              <a:rPr lang="en-US">
                <a:solidFill>
                  <a:schemeClr val="bg1"/>
                </a:solidFill>
              </a:rPr>
              <a:t>OUR TEAM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45F1191-5E3F-FA11-D350-751A8F18B430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8506" b="8506"/>
          <a:stretch/>
        </p:blipFill>
        <p:spPr>
          <a:xfrm>
            <a:off x="20" y="-193446"/>
            <a:ext cx="12191980" cy="5058947"/>
          </a:xfrm>
          <a:custGeom>
            <a:avLst/>
            <a:gdLst/>
            <a:ahLst/>
            <a:cxnLst/>
            <a:rect l="l" t="t" r="r" b="b"/>
            <a:pathLst>
              <a:path w="12192000" h="5058957">
                <a:moveTo>
                  <a:pt x="0" y="0"/>
                </a:moveTo>
                <a:lnTo>
                  <a:pt x="12192000" y="0"/>
                </a:lnTo>
                <a:lnTo>
                  <a:pt x="12192000" y="259692"/>
                </a:lnTo>
                <a:lnTo>
                  <a:pt x="12192000" y="3542069"/>
                </a:lnTo>
                <a:lnTo>
                  <a:pt x="12192000" y="3734194"/>
                </a:lnTo>
                <a:lnTo>
                  <a:pt x="12192000" y="4710012"/>
                </a:lnTo>
                <a:lnTo>
                  <a:pt x="12113803" y="4718295"/>
                </a:lnTo>
                <a:cubicBezTo>
                  <a:pt x="10139508" y="4916244"/>
                  <a:pt x="8237152" y="5009247"/>
                  <a:pt x="6753597" y="5041852"/>
                </a:cubicBezTo>
                <a:cubicBezTo>
                  <a:pt x="4940362" y="5081701"/>
                  <a:pt x="2657278" y="5062371"/>
                  <a:pt x="400746" y="4870509"/>
                </a:cubicBezTo>
                <a:lnTo>
                  <a:pt x="0" y="4833533"/>
                </a:lnTo>
                <a:lnTo>
                  <a:pt x="0" y="3734194"/>
                </a:lnTo>
                <a:lnTo>
                  <a:pt x="0" y="3542069"/>
                </a:lnTo>
                <a:lnTo>
                  <a:pt x="0" y="259692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2193983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BEA86D-E479-254C-A1A2-882C6BDB78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333" y="2349925"/>
            <a:ext cx="3674534" cy="2456442"/>
          </a:xfrm>
          <a:solidFill>
            <a:schemeClr val="accent3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r>
              <a:rPr lang="en-US" b="1" dirty="0">
                <a:solidFill>
                  <a:schemeClr val="tx1"/>
                </a:solidFill>
              </a:rPr>
              <a:t>OUR PROMISE</a:t>
            </a: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943143-C2E0-FA49-AA64-8FDD327830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90067" y="1718733"/>
            <a:ext cx="5913920" cy="3833541"/>
          </a:xfrm>
        </p:spPr>
        <p:txBody>
          <a:bodyPr>
            <a:normAutofit/>
          </a:bodyPr>
          <a:lstStyle/>
          <a:p>
            <a:pPr fontAlgn="base"/>
            <a:r>
              <a:rPr lang="en-US" dirty="0"/>
              <a:t>Our team members are continuously trained on all the newest qualitative methodologies, and the most efficient recruiting avenues</a:t>
            </a:r>
          </a:p>
          <a:p>
            <a:pPr fontAlgn="base"/>
            <a:r>
              <a:rPr lang="en-US" dirty="0"/>
              <a:t>We are committed to ongoing and timely communication and updates</a:t>
            </a:r>
          </a:p>
          <a:p>
            <a:pPr fontAlgn="base"/>
            <a:r>
              <a:rPr lang="en-US" dirty="0"/>
              <a:t>Our Insights Coordinators are seasoned, competent, tenacious and love what they do</a:t>
            </a:r>
          </a:p>
        </p:txBody>
      </p:sp>
    </p:spTree>
    <p:extLst>
      <p:ext uri="{BB962C8B-B14F-4D97-AF65-F5344CB8AC3E}">
        <p14:creationId xmlns:p14="http://schemas.microsoft.com/office/powerpoint/2010/main" val="62651135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C74002-A553-4062-8DE1-6C53D55E6B75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3">
              <a:lumMod val="60000"/>
              <a:lumOff val="40000"/>
            </a:schemeClr>
          </a:solidFill>
        </p:spPr>
        <p:txBody>
          <a:bodyPr/>
          <a:lstStyle/>
          <a:p>
            <a:r>
              <a:rPr lang="en-US" b="1" dirty="0">
                <a:solidFill>
                  <a:schemeClr val="tx1"/>
                </a:solidFill>
              </a:rPr>
              <a:t>Primary Contacts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CF3B88-47A4-49DC-96CA-E578F687A05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/>
              <a:t>Josh Dyszel</a:t>
            </a:r>
          </a:p>
          <a:p>
            <a:pPr marL="0" indent="0">
              <a:buNone/>
            </a:pPr>
            <a:r>
              <a:rPr lang="en-US" b="1" dirty="0"/>
              <a:t>CEO /President</a:t>
            </a:r>
          </a:p>
          <a:p>
            <a:pPr marL="0" indent="0">
              <a:buNone/>
            </a:pPr>
            <a:r>
              <a:rPr lang="en-US" dirty="0">
                <a:hlinkClick r:id="rId3"/>
              </a:rPr>
              <a:t>Josh@Recruitandfield.com</a:t>
            </a: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b="1" dirty="0"/>
              <a:t>Kristin </a:t>
            </a:r>
            <a:r>
              <a:rPr lang="en-US" b="1" dirty="0" err="1"/>
              <a:t>Ameruoso</a:t>
            </a:r>
            <a:endParaRPr lang="en-US" b="1" dirty="0"/>
          </a:p>
          <a:p>
            <a:pPr marL="0" indent="0">
              <a:buNone/>
            </a:pPr>
            <a:r>
              <a:rPr lang="en-US" b="1" dirty="0"/>
              <a:t> V.P. of Qualitative Research</a:t>
            </a:r>
          </a:p>
          <a:p>
            <a:pPr marL="0" indent="0">
              <a:buNone/>
            </a:pPr>
            <a:r>
              <a:rPr lang="en-US" dirty="0">
                <a:hlinkClick r:id="rId4"/>
              </a:rPr>
              <a:t>Kristin@RecruitandField.com</a:t>
            </a:r>
            <a:br>
              <a:rPr lang="en-US" dirty="0"/>
            </a:br>
            <a:r>
              <a:rPr lang="en-US" dirty="0"/>
              <a:t>(516) 633-3161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4D6EE34-A315-7C15-AC03-BD5DDECB0E2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012636" y="961001"/>
            <a:ext cx="1429586" cy="187207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B0A90EC-60D9-7959-74EC-D6B1B972184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012636" y="3348832"/>
            <a:ext cx="1503335" cy="18720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54585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BEA86D-E479-254C-A1A2-882C6BDB78C7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3">
              <a:lumMod val="60000"/>
              <a:lumOff val="40000"/>
            </a:schemeClr>
          </a:solidFill>
        </p:spPr>
        <p:txBody>
          <a:bodyPr/>
          <a:lstStyle/>
          <a:p>
            <a:r>
              <a:rPr lang="en-US" b="1" dirty="0">
                <a:solidFill>
                  <a:schemeClr val="tx1"/>
                </a:solidFill>
              </a:rPr>
              <a:t>About Us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943143-C2E0-FA49-AA64-8FDD3278308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fontAlgn="base"/>
            <a:r>
              <a:rPr lang="en-US" dirty="0"/>
              <a:t>Founded by Bette Dyszel in 1977</a:t>
            </a:r>
          </a:p>
          <a:p>
            <a:pPr fontAlgn="base"/>
            <a:r>
              <a:rPr lang="en-US" dirty="0"/>
              <a:t>In 2000 Josh Dyszel joined Bette and in 2009 became the CEO &amp; President</a:t>
            </a:r>
          </a:p>
          <a:p>
            <a:pPr fontAlgn="base"/>
            <a:r>
              <a:rPr lang="en-US" dirty="0"/>
              <a:t>Headquartered in Long Island,  New York with team members across the U.S.</a:t>
            </a:r>
          </a:p>
          <a:p>
            <a:pPr fontAlgn="base"/>
            <a:r>
              <a:rPr lang="en-US" dirty="0"/>
              <a:t>Culture of “Continuous Improvements”</a:t>
            </a:r>
          </a:p>
          <a:p>
            <a:pPr fontAlgn="base"/>
            <a:r>
              <a:rPr lang="en-US" dirty="0"/>
              <a:t>Operations are process-based and audited on an ongoing basis to ensure consistent quality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1076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BEA86D-E479-254C-A1A2-882C6BDB78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8631" y="2349925"/>
            <a:ext cx="3498979" cy="2456442"/>
          </a:xfrm>
          <a:solidFill>
            <a:schemeClr val="accent3">
              <a:lumMod val="60000"/>
              <a:lumOff val="40000"/>
            </a:schemeClr>
          </a:solidFill>
        </p:spPr>
        <p:txBody>
          <a:bodyPr/>
          <a:lstStyle/>
          <a:p>
            <a:r>
              <a:rPr lang="en-US" b="1" dirty="0">
                <a:solidFill>
                  <a:schemeClr val="tx1"/>
                </a:solidFill>
              </a:rPr>
              <a:t>What We Know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943143-C2E0-FA49-AA64-8FDD3278308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 fontAlgn="base">
              <a:buNone/>
            </a:pPr>
            <a:r>
              <a:rPr lang="en-US" dirty="0"/>
              <a:t>“Close to 50 years of qualitative research experience has taught us one thing:  The quality of respondents we recruit and maintain plays a critical role in facilitating successful quality insights. We go out of our way to find them and everything we can do to keep them</a:t>
            </a:r>
            <a:r>
              <a:rPr lang="en-US" b="1" dirty="0"/>
              <a:t>.”</a:t>
            </a:r>
          </a:p>
          <a:p>
            <a:pPr marL="0" indent="0" algn="ctr" fontAlgn="base">
              <a:buNone/>
            </a:pPr>
            <a:endParaRPr lang="en-US" b="1" dirty="0"/>
          </a:p>
          <a:p>
            <a:pPr marL="0" indent="0" algn="ctr" fontAlgn="base">
              <a:buNone/>
            </a:pPr>
            <a:r>
              <a:rPr lang="en-US" b="1" dirty="0"/>
              <a:t>Look at the article we published… 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44137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BEA86D-E479-254C-A1A2-882C6BDB78C7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3">
              <a:lumMod val="60000"/>
              <a:lumOff val="40000"/>
            </a:schemeClr>
          </a:solidFill>
        </p:spPr>
        <p:txBody>
          <a:bodyPr/>
          <a:lstStyle/>
          <a:p>
            <a:r>
              <a:rPr lang="en-US" b="1" dirty="0">
                <a:solidFill>
                  <a:schemeClr val="tx1"/>
                </a:solidFill>
              </a:rPr>
              <a:t>Methodologies</a:t>
            </a:r>
            <a:br>
              <a:rPr lang="en-US" b="1" dirty="0">
                <a:solidFill>
                  <a:schemeClr val="tx1"/>
                </a:solidFill>
              </a:rPr>
            </a:br>
            <a:r>
              <a:rPr lang="en-US" sz="2000" dirty="0">
                <a:solidFill>
                  <a:schemeClr val="tx1"/>
                </a:solidFill>
              </a:rPr>
              <a:t>Challenge Us</a:t>
            </a:r>
            <a:endParaRPr lang="en-US" sz="3600" dirty="0">
              <a:solidFill>
                <a:schemeClr val="tx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943143-C2E0-FA49-AA64-8FDD327830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18447" y="522514"/>
            <a:ext cx="6281873" cy="5529294"/>
          </a:xfrm>
        </p:spPr>
        <p:txBody>
          <a:bodyPr>
            <a:normAutofit/>
          </a:bodyPr>
          <a:lstStyle/>
          <a:p>
            <a:r>
              <a:rPr lang="en-US" sz="2400" b="1" dirty="0"/>
              <a:t>Traditional, Digital or </a:t>
            </a:r>
            <a:br>
              <a:rPr lang="en-US" sz="2400" b="1" dirty="0"/>
            </a:br>
            <a:r>
              <a:rPr lang="en-US" sz="2400" b="1" dirty="0"/>
              <a:t>Multi-Phase Methodologies</a:t>
            </a:r>
            <a:endParaRPr lang="en-US" sz="2400" dirty="0"/>
          </a:p>
          <a:p>
            <a:r>
              <a:rPr lang="en-US" dirty="0"/>
              <a:t>We specialize in projects including both traditional &amp; digital methods/phases within a single set of respondents</a:t>
            </a:r>
          </a:p>
          <a:p>
            <a:r>
              <a:rPr lang="en-US" dirty="0"/>
              <a:t>Partner with us to develop new, innovative and </a:t>
            </a:r>
            <a:br>
              <a:rPr lang="en-US" dirty="0"/>
            </a:br>
            <a:r>
              <a:rPr lang="en-US" dirty="0"/>
              <a:t>outside-the-box methodologies</a:t>
            </a:r>
          </a:p>
        </p:txBody>
      </p:sp>
    </p:spTree>
    <p:extLst>
      <p:ext uri="{BB962C8B-B14F-4D97-AF65-F5344CB8AC3E}">
        <p14:creationId xmlns:p14="http://schemas.microsoft.com/office/powerpoint/2010/main" val="1310199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BEA86D-E479-254C-A1A2-882C6BDB78C7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3">
              <a:lumMod val="60000"/>
              <a:lumOff val="40000"/>
            </a:schemeClr>
          </a:solidFill>
        </p:spPr>
        <p:txBody>
          <a:bodyPr/>
          <a:lstStyle/>
          <a:p>
            <a:r>
              <a:rPr lang="en-US" b="1" dirty="0">
                <a:solidFill>
                  <a:schemeClr val="tx1"/>
                </a:solidFill>
              </a:rPr>
              <a:t>Services</a:t>
            </a:r>
            <a:br>
              <a:rPr lang="en-US" b="1" dirty="0">
                <a:solidFill>
                  <a:schemeClr val="tx1"/>
                </a:solidFill>
              </a:rPr>
            </a:br>
            <a:r>
              <a:rPr lang="en-US" sz="2000" b="1" dirty="0">
                <a:solidFill>
                  <a:schemeClr val="tx1"/>
                </a:solidFill>
              </a:rPr>
              <a:t>Not A One-Size-Fits-All Partner </a:t>
            </a:r>
            <a:endParaRPr lang="en-US" sz="3600" b="1" dirty="0">
              <a:solidFill>
                <a:schemeClr val="tx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943143-C2E0-FA49-AA64-8FDD327830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18447" y="522514"/>
            <a:ext cx="6281873" cy="5529294"/>
          </a:xfrm>
        </p:spPr>
        <p:txBody>
          <a:bodyPr>
            <a:normAutofit/>
          </a:bodyPr>
          <a:lstStyle/>
          <a:p>
            <a:pPr fontAlgn="base"/>
            <a:r>
              <a:rPr lang="en-US" dirty="0"/>
              <a:t>Nationwide Recruiting</a:t>
            </a:r>
          </a:p>
          <a:p>
            <a:pPr lvl="1" fontAlgn="base"/>
            <a:r>
              <a:rPr lang="en-US" dirty="0"/>
              <a:t>Consumer</a:t>
            </a:r>
          </a:p>
          <a:p>
            <a:pPr lvl="1" fontAlgn="base"/>
            <a:r>
              <a:rPr lang="en-US" dirty="0"/>
              <a:t>Healthcare (Physicians &amp; Patients)</a:t>
            </a:r>
          </a:p>
          <a:p>
            <a:pPr lvl="1" fontAlgn="base"/>
            <a:r>
              <a:rPr lang="en-US" dirty="0"/>
              <a:t>Business to Business (B2B)</a:t>
            </a:r>
          </a:p>
          <a:p>
            <a:pPr fontAlgn="base"/>
            <a:r>
              <a:rPr lang="en-US" dirty="0"/>
              <a:t>US-based recruiting for domestic &amp; international agencies and brands</a:t>
            </a:r>
          </a:p>
          <a:p>
            <a:pPr fontAlgn="base"/>
            <a:r>
              <a:rPr lang="en-US" dirty="0"/>
              <a:t>Domestic Field &amp; Project Management</a:t>
            </a:r>
          </a:p>
          <a:p>
            <a:pPr fontAlgn="base"/>
            <a:r>
              <a:rPr lang="en-US" dirty="0"/>
              <a:t>Incentive Distribution &amp; Management</a:t>
            </a:r>
          </a:p>
          <a:p>
            <a:pPr fontAlgn="base"/>
            <a:r>
              <a:rPr lang="en-US" dirty="0"/>
              <a:t>Qualitative &amp; Digital Platform Consultation</a:t>
            </a:r>
          </a:p>
          <a:p>
            <a:pPr lvl="1" fontAlgn="base"/>
            <a:r>
              <a:rPr lang="en-US" dirty="0"/>
              <a:t>We help you choose the </a:t>
            </a:r>
            <a:r>
              <a:rPr lang="en-US" u="sng" dirty="0"/>
              <a:t>right</a:t>
            </a:r>
            <a:r>
              <a:rPr lang="en-US" dirty="0"/>
              <a:t> platform</a:t>
            </a:r>
          </a:p>
          <a:p>
            <a:pPr lvl="1" fontAlgn="base"/>
            <a:r>
              <a:rPr lang="en-US" dirty="0"/>
              <a:t>We help you choose a platform provider that incorporates and integrates tools that will yield data and results in accordance with the project goals</a:t>
            </a:r>
          </a:p>
        </p:txBody>
      </p:sp>
    </p:spTree>
    <p:extLst>
      <p:ext uri="{BB962C8B-B14F-4D97-AF65-F5344CB8AC3E}">
        <p14:creationId xmlns:p14="http://schemas.microsoft.com/office/powerpoint/2010/main" val="920084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BEA86D-E479-254C-A1A2-882C6BDB78C7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3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r>
              <a:rPr lang="en-US" b="1" dirty="0">
                <a:solidFill>
                  <a:schemeClr val="tx1"/>
                </a:solidFill>
              </a:rPr>
              <a:t>In-Person Research</a:t>
            </a:r>
            <a:br>
              <a:rPr lang="en-US" b="1" dirty="0">
                <a:solidFill>
                  <a:schemeClr val="tx1"/>
                </a:solidFill>
              </a:rPr>
            </a:br>
            <a:r>
              <a:rPr lang="en-US" sz="1800" b="1" dirty="0">
                <a:solidFill>
                  <a:schemeClr val="tx1"/>
                </a:solidFill>
              </a:rPr>
              <a:t>(Location Based)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943143-C2E0-FA49-AA64-8FDD3278308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fontAlgn="base"/>
            <a:r>
              <a:rPr lang="en-US" dirty="0"/>
              <a:t>Focus Groups (include Mini-Groups, Triads, Dyads, etc.)</a:t>
            </a:r>
          </a:p>
          <a:p>
            <a:pPr fontAlgn="base"/>
            <a:r>
              <a:rPr lang="en-US" dirty="0"/>
              <a:t>In-Depth Interviews</a:t>
            </a:r>
          </a:p>
          <a:p>
            <a:pPr fontAlgn="base"/>
            <a:r>
              <a:rPr lang="en-US" dirty="0"/>
              <a:t>Ethnographies (Friendship Groups)</a:t>
            </a:r>
          </a:p>
          <a:p>
            <a:pPr fontAlgn="base"/>
            <a:r>
              <a:rPr lang="en-US" dirty="0"/>
              <a:t>CLTs (Central Location Test)</a:t>
            </a:r>
          </a:p>
          <a:p>
            <a:pPr fontAlgn="base"/>
            <a:r>
              <a:rPr lang="en-US" dirty="0"/>
              <a:t>Shop-A-Longs</a:t>
            </a:r>
          </a:p>
          <a:p>
            <a:pPr fontAlgn="base"/>
            <a:r>
              <a:rPr lang="en-US" dirty="0"/>
              <a:t>Home Usage Test | Product Placement</a:t>
            </a:r>
          </a:p>
          <a:p>
            <a:pPr fontAlgn="base"/>
            <a:r>
              <a:rPr lang="en-US" dirty="0"/>
              <a:t>Usability Testing</a:t>
            </a:r>
          </a:p>
          <a:p>
            <a:pPr fontAlgn="base"/>
            <a:r>
              <a:rPr lang="en-US" dirty="0"/>
              <a:t>Customized to study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21077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BEA86D-E479-254C-A1A2-882C6BDB78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333" y="2349925"/>
            <a:ext cx="3674534" cy="2456442"/>
          </a:xfrm>
          <a:solidFill>
            <a:schemeClr val="accent3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r>
              <a:rPr lang="en-US" b="1" dirty="0">
                <a:solidFill>
                  <a:schemeClr val="tx1"/>
                </a:solidFill>
              </a:rPr>
              <a:t>Digital Methodologies</a:t>
            </a:r>
            <a:br>
              <a:rPr lang="en-US" sz="2700" b="1" dirty="0">
                <a:solidFill>
                  <a:schemeClr val="tx1"/>
                </a:solidFill>
              </a:rPr>
            </a:br>
            <a:r>
              <a:rPr lang="en-US" sz="1800" dirty="0">
                <a:solidFill>
                  <a:schemeClr val="tx1"/>
                </a:solidFill>
              </a:rPr>
              <a:t>(PC or Mobile App Based)</a:t>
            </a:r>
            <a:r>
              <a:rPr lang="en-US" sz="1800" dirty="0"/>
              <a:t>)</a:t>
            </a:r>
            <a:endParaRPr lang="en-US" sz="27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943143-C2E0-FA49-AA64-8FDD3278308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fontAlgn="base"/>
            <a:r>
              <a:rPr lang="en-US" dirty="0"/>
              <a:t>Online Focus Groups (OLFG)</a:t>
            </a:r>
          </a:p>
          <a:p>
            <a:pPr fontAlgn="base"/>
            <a:r>
              <a:rPr lang="en-US" dirty="0"/>
              <a:t>Online Bulletin Boards (OLBB)</a:t>
            </a:r>
          </a:p>
          <a:p>
            <a:pPr fontAlgn="base"/>
            <a:r>
              <a:rPr lang="en-US" dirty="0"/>
              <a:t>Video Journals | Self Ethnography</a:t>
            </a:r>
          </a:p>
          <a:p>
            <a:pPr fontAlgn="base"/>
            <a:r>
              <a:rPr lang="en-US" dirty="0"/>
              <a:t>Blogs | Diaries</a:t>
            </a:r>
          </a:p>
          <a:p>
            <a:pPr fontAlgn="base"/>
            <a:r>
              <a:rPr lang="en-US" dirty="0"/>
              <a:t>TDI | Web Assisted | Usability testing</a:t>
            </a:r>
          </a:p>
          <a:p>
            <a:pPr fontAlgn="base"/>
            <a:r>
              <a:rPr lang="en-US" dirty="0"/>
              <a:t>Home Usage Test | Product Placement</a:t>
            </a:r>
          </a:p>
          <a:p>
            <a:pPr fontAlgn="base"/>
            <a:r>
              <a:rPr lang="en-US" dirty="0"/>
              <a:t>Customized to study</a:t>
            </a:r>
          </a:p>
        </p:txBody>
      </p:sp>
    </p:spTree>
    <p:extLst>
      <p:ext uri="{BB962C8B-B14F-4D97-AF65-F5344CB8AC3E}">
        <p14:creationId xmlns:p14="http://schemas.microsoft.com/office/powerpoint/2010/main" val="25644877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BEA86D-E479-254C-A1A2-882C6BDB78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333" y="2349925"/>
            <a:ext cx="3674534" cy="2456442"/>
          </a:xfrm>
          <a:solidFill>
            <a:schemeClr val="accent3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r>
              <a:rPr lang="en-US" b="1" dirty="0">
                <a:solidFill>
                  <a:schemeClr val="tx1"/>
                </a:solidFill>
              </a:rPr>
              <a:t>Respondents</a:t>
            </a:r>
            <a:br>
              <a:rPr lang="en-US" b="1" dirty="0">
                <a:solidFill>
                  <a:schemeClr val="tx1"/>
                </a:solidFill>
              </a:rPr>
            </a:br>
            <a:r>
              <a:rPr lang="en-US" b="1" dirty="0">
                <a:solidFill>
                  <a:schemeClr val="tx1"/>
                </a:solidFill>
              </a:rPr>
              <a:t>+</a:t>
            </a:r>
            <a:br>
              <a:rPr lang="en-US" b="1" dirty="0">
                <a:solidFill>
                  <a:schemeClr val="tx1"/>
                </a:solidFill>
              </a:rPr>
            </a:br>
            <a:r>
              <a:rPr lang="en-US" b="1" dirty="0">
                <a:solidFill>
                  <a:schemeClr val="tx1"/>
                </a:solidFill>
              </a:rPr>
              <a:t>Participants</a:t>
            </a:r>
            <a:br>
              <a:rPr lang="en-US" sz="3600" dirty="0"/>
            </a:br>
            <a:r>
              <a:rPr lang="en-US" sz="2000" b="1" dirty="0">
                <a:solidFill>
                  <a:schemeClr val="tx1"/>
                </a:solidFill>
              </a:rPr>
              <a:t>Not just “Qualified,” but Quality!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943143-C2E0-FA49-AA64-8FDD3278308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fontAlgn="base"/>
            <a:r>
              <a:rPr lang="en-US" dirty="0"/>
              <a:t>Nationwide proprietary database</a:t>
            </a:r>
          </a:p>
          <a:p>
            <a:pPr fontAlgn="base"/>
            <a:r>
              <a:rPr lang="en-US" dirty="0"/>
              <a:t>Our database is:</a:t>
            </a:r>
          </a:p>
          <a:p>
            <a:pPr lvl="1" fontAlgn="base"/>
            <a:r>
              <a:rPr lang="en-US" dirty="0"/>
              <a:t>Organically grown</a:t>
            </a:r>
          </a:p>
          <a:p>
            <a:pPr lvl="2" fontAlgn="base"/>
            <a:r>
              <a:rPr lang="en-US" dirty="0"/>
              <a:t>Our Insight Coordinators personally interview/screen each participant to ensure they meet qualifications and have the digital and/or tech resources required by the study</a:t>
            </a:r>
          </a:p>
          <a:p>
            <a:pPr lvl="1" fontAlgn="base"/>
            <a:r>
              <a:rPr lang="en-US" dirty="0"/>
              <a:t>Used only for the coordination of qualitative research</a:t>
            </a:r>
          </a:p>
          <a:p>
            <a:pPr lvl="1" fontAlgn="base"/>
            <a:r>
              <a:rPr lang="en-US" dirty="0"/>
              <a:t>Comprised of diverse respondents</a:t>
            </a:r>
          </a:p>
          <a:p>
            <a:pPr lvl="1" fontAlgn="base"/>
            <a:r>
              <a:rPr lang="en-US" dirty="0"/>
              <a:t>Supplemented with high quality sampling partners</a:t>
            </a:r>
          </a:p>
          <a:p>
            <a:pPr fontAlgn="base"/>
            <a:r>
              <a:rPr lang="en-US" b="1" dirty="0">
                <a:solidFill>
                  <a:schemeClr val="accent1"/>
                </a:solidFill>
              </a:rPr>
              <a:t>Low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>
                <a:solidFill>
                  <a:schemeClr val="accent1"/>
                </a:solidFill>
              </a:rPr>
              <a:t>quality third party sources are not a part of our process!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638708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BEA86D-E479-254C-A1A2-882C6BDB78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333" y="2349925"/>
            <a:ext cx="3674534" cy="2456442"/>
          </a:xfrm>
          <a:solidFill>
            <a:schemeClr val="accent3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r>
              <a:rPr lang="en-US" b="1" dirty="0">
                <a:solidFill>
                  <a:schemeClr val="tx1"/>
                </a:solidFill>
              </a:rPr>
              <a:t>Our Recruiting</a:t>
            </a:r>
            <a:r>
              <a:rPr lang="en-US" sz="3600" b="1" dirty="0">
                <a:solidFill>
                  <a:schemeClr val="tx1"/>
                </a:solidFill>
              </a:rPr>
              <a:t>:</a:t>
            </a:r>
            <a:br>
              <a:rPr lang="en-US" sz="3600" b="1" dirty="0">
                <a:solidFill>
                  <a:schemeClr val="tx1"/>
                </a:solidFill>
              </a:rPr>
            </a:br>
            <a:r>
              <a:rPr lang="en-US" sz="2000" b="1" dirty="0">
                <a:solidFill>
                  <a:schemeClr val="tx1"/>
                </a:solidFill>
              </a:rPr>
              <a:t>Approach &amp; Tools</a:t>
            </a:r>
            <a:endParaRPr lang="en-US" sz="3600" b="1" dirty="0">
              <a:solidFill>
                <a:schemeClr val="tx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943143-C2E0-FA49-AA64-8FDD3278308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fontAlgn="base"/>
            <a:r>
              <a:rPr lang="en-US" dirty="0"/>
              <a:t>Team-based brainstorming</a:t>
            </a:r>
          </a:p>
          <a:p>
            <a:pPr lvl="1" fontAlgn="base"/>
            <a:r>
              <a:rPr lang="en-US" dirty="0"/>
              <a:t>We invite input and use the extensive knowledge of our experienced team (Strategic Leaders, Project Leaders, Insights Coordinators) to Review | Identify |Adjust | Repeat</a:t>
            </a:r>
          </a:p>
          <a:p>
            <a:pPr fontAlgn="base"/>
            <a:r>
              <a:rPr lang="en-US" dirty="0"/>
              <a:t>Toolbox:</a:t>
            </a:r>
          </a:p>
          <a:p>
            <a:pPr lvl="1" fontAlgn="base"/>
            <a:r>
              <a:rPr lang="en-US" dirty="0"/>
              <a:t>100 % Phone Screening</a:t>
            </a:r>
          </a:p>
          <a:p>
            <a:pPr lvl="1" fontAlgn="base"/>
            <a:r>
              <a:rPr lang="en-US" dirty="0"/>
              <a:t>Social Media (Facebook, LinkedIn, Twitter)</a:t>
            </a:r>
          </a:p>
          <a:p>
            <a:pPr lvl="1" fontAlgn="base"/>
            <a:r>
              <a:rPr lang="en-US" dirty="0"/>
              <a:t>Networking &amp; Referrals (organically grown, 500K+)</a:t>
            </a:r>
          </a:p>
          <a:p>
            <a:pPr lvl="1" fontAlgn="base"/>
            <a:r>
              <a:rPr lang="en-US" dirty="0"/>
              <a:t>Online Surveys</a:t>
            </a:r>
          </a:p>
          <a:p>
            <a:pPr lvl="1" fontAlgn="base"/>
            <a:r>
              <a:rPr lang="en-US" dirty="0"/>
              <a:t>Professional Platforms including premium lead sources</a:t>
            </a:r>
          </a:p>
        </p:txBody>
      </p:sp>
    </p:spTree>
    <p:extLst>
      <p:ext uri="{BB962C8B-B14F-4D97-AF65-F5344CB8AC3E}">
        <p14:creationId xmlns:p14="http://schemas.microsoft.com/office/powerpoint/2010/main" val="1722401261"/>
      </p:ext>
    </p:extLst>
  </p:cSld>
  <p:clrMapOvr>
    <a:masterClrMapping/>
  </p:clrMapOvr>
</p:sld>
</file>

<file path=ppt/theme/theme1.xml><?xml version="1.0" encoding="utf-8"?>
<a:theme xmlns:a="http://schemas.openxmlformats.org/drawingml/2006/main" name="Atlas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Atlas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Rockwel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tlas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alpha val="60000"/>
                <a:satMod val="109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4000"/>
                <a:satMod val="130000"/>
                <a:lumMod val="92000"/>
              </a:schemeClr>
            </a:gs>
            <a:gs pos="100000">
              <a:schemeClr val="phClr">
                <a:shade val="76000"/>
                <a:satMod val="130000"/>
                <a:lumMod val="88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0000"/>
            </a:schemeClr>
          </a:solidFill>
          <a:prstDash val="solid"/>
        </a:ln>
        <a:ln w="15875" cap="flat" cmpd="sng" algn="ctr">
          <a:solidFill>
            <a:schemeClr val="phClr">
              <a:shade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5400" dir="5400000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>
            <a:bevelT w="0" h="0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10000">
              <a:schemeClr val="phClr">
                <a:tint val="94000"/>
                <a:lumMod val="116000"/>
              </a:schemeClr>
            </a:gs>
            <a:gs pos="100000">
              <a:schemeClr val="phClr">
                <a:tint val="98000"/>
                <a:shade val="86000"/>
                <a:satMod val="90000"/>
                <a:lumMod val="88000"/>
              </a:schemeClr>
            </a:gs>
          </a:gsLst>
          <a:path path="circle">
            <a:fillToRect l="50000" t="15000" r="50000" b="169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tlas" id="{5156B0E4-0EB1-49FE-A26B-15F6F698AEC6}" vid="{508F7963-D0B5-43F7-BB2C-FCE3009C08EC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_ip_UnifiedCompliancePolicyProperties xmlns="http://schemas.microsoft.com/sharepoint/v3" xsi:nil="true"/>
    <lcf76f155ced4ddcb4097134ff3c332f xmlns="53c5604d-4d74-4ae5-8897-f3bc94bc72c8">
      <Terms xmlns="http://schemas.microsoft.com/office/infopath/2007/PartnerControls"/>
    </lcf76f155ced4ddcb4097134ff3c332f>
    <TaxCatchAll xmlns="5154587c-9450-4850-8fa2-7678d698d3b0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C87C625F0B61646A0586D85AAFB702D" ma:contentTypeVersion="16" ma:contentTypeDescription="Create a new document." ma:contentTypeScope="" ma:versionID="6a865f04cf3a0077ff3d64d95cd6637a">
  <xsd:schema xmlns:xsd="http://www.w3.org/2001/XMLSchema" xmlns:xs="http://www.w3.org/2001/XMLSchema" xmlns:p="http://schemas.microsoft.com/office/2006/metadata/properties" xmlns:ns1="http://schemas.microsoft.com/sharepoint/v3" xmlns:ns2="5154587c-9450-4850-8fa2-7678d698d3b0" xmlns:ns3="53c5604d-4d74-4ae5-8897-f3bc94bc72c8" targetNamespace="http://schemas.microsoft.com/office/2006/metadata/properties" ma:root="true" ma:fieldsID="0582b8ca12bfdf396dd21f8cb4e45303" ns1:_="" ns2:_="" ns3:_="">
    <xsd:import namespace="http://schemas.microsoft.com/sharepoint/v3"/>
    <xsd:import namespace="5154587c-9450-4850-8fa2-7678d698d3b0"/>
    <xsd:import namespace="53c5604d-4d74-4ae5-8897-f3bc94bc72c8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EventHashCode" minOccurs="0"/>
                <xsd:element ref="ns3:MediaServiceGenerationTime" minOccurs="0"/>
                <xsd:element ref="ns3:MediaServiceAutoTags" minOccurs="0"/>
                <xsd:element ref="ns3:MediaServiceDateTaken" minOccurs="0"/>
                <xsd:element ref="ns3:MediaServiceOCR" minOccurs="0"/>
                <xsd:element ref="ns1:_ip_UnifiedCompliancePolicyProperties" minOccurs="0"/>
                <xsd:element ref="ns1:_ip_UnifiedCompliancePolicyUIAction" minOccurs="0"/>
                <xsd:element ref="ns3:MediaServiceAutoKeyPoints" minOccurs="0"/>
                <xsd:element ref="ns3:MediaServiceKeyPoints" minOccurs="0"/>
                <xsd:element ref="ns3:lcf76f155ced4ddcb4097134ff3c332f" minOccurs="0"/>
                <xsd:element ref="ns2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17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18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154587c-9450-4850-8fa2-7678d698d3b0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18521e8f-2bea-4ad4-8958-e836fa004064}" ma:internalName="TaxCatchAll" ma:showField="CatchAllData" ma:web="5154587c-9450-4850-8fa2-7678d698d3b0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3c5604d-4d74-4ae5-8897-f3bc94bc72c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DateTaken" ma:index="15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80fac4dd-3dcf-481c-bc85-9faa1beef30c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2A65257B-D0E9-4851-A995-D521E1261BF4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5E911C8B-E062-4435-B039-74447C47A02C}">
  <ds:schemaRefs>
    <ds:schemaRef ds:uri="http://schemas.microsoft.com/office/infopath/2007/PartnerControls"/>
    <ds:schemaRef ds:uri="http://schemas.microsoft.com/office/2006/metadata/properties"/>
    <ds:schemaRef ds:uri="http://purl.org/dc/elements/1.1/"/>
    <ds:schemaRef ds:uri="http://schemas.microsoft.com/office/2006/documentManagement/types"/>
    <ds:schemaRef ds:uri="http://purl.org/dc/dcmitype/"/>
    <ds:schemaRef ds:uri="http://schemas.openxmlformats.org/package/2006/metadata/core-properties"/>
    <ds:schemaRef ds:uri="http://www.w3.org/XML/1998/namespace"/>
    <ds:schemaRef ds:uri="53c5604d-4d74-4ae5-8897-f3bc94bc72c8"/>
    <ds:schemaRef ds:uri="5154587c-9450-4850-8fa2-7678d698d3b0"/>
    <ds:schemaRef ds:uri="http://purl.org/dc/terms/"/>
  </ds:schemaRefs>
</ds:datastoreItem>
</file>

<file path=customXml/itemProps3.xml><?xml version="1.0" encoding="utf-8"?>
<ds:datastoreItem xmlns:ds="http://schemas.openxmlformats.org/officeDocument/2006/customXml" ds:itemID="{03D3C145-C8F0-4036-ACB6-A8B1F4291319}"/>
</file>

<file path=docProps/app.xml><?xml version="1.0" encoding="utf-8"?>
<Properties xmlns="http://schemas.openxmlformats.org/officeDocument/2006/extended-properties" xmlns:vt="http://schemas.openxmlformats.org/officeDocument/2006/docPropsVTypes">
  <TotalTime>2316</TotalTime>
  <Words>837</Words>
  <Application>Microsoft Macintosh PowerPoint</Application>
  <PresentationFormat>Widescreen</PresentationFormat>
  <Paragraphs>116</Paragraphs>
  <Slides>15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0" baseType="lpstr">
      <vt:lpstr>Calibri</vt:lpstr>
      <vt:lpstr>Calibri Light</vt:lpstr>
      <vt:lpstr>Rockwell</vt:lpstr>
      <vt:lpstr>Wingdings</vt:lpstr>
      <vt:lpstr>Atlas</vt:lpstr>
      <vt:lpstr>PowerPoint Presentation</vt:lpstr>
      <vt:lpstr>About Us</vt:lpstr>
      <vt:lpstr>What We Know</vt:lpstr>
      <vt:lpstr>Methodologies Challenge Us</vt:lpstr>
      <vt:lpstr>Services Not A One-Size-Fits-All Partner </vt:lpstr>
      <vt:lpstr>In-Person Research (Location Based)</vt:lpstr>
      <vt:lpstr>Digital Methodologies (PC or Mobile App Based))</vt:lpstr>
      <vt:lpstr>Respondents + Participants Not just “Qualified,” but Quality!</vt:lpstr>
      <vt:lpstr>Our Recruiting: Approach &amp; Tools</vt:lpstr>
      <vt:lpstr>Field &amp; Project Management One Partner. One Message</vt:lpstr>
      <vt:lpstr>Quality Assurance</vt:lpstr>
      <vt:lpstr>Our Approach</vt:lpstr>
      <vt:lpstr>OUR TEAM</vt:lpstr>
      <vt:lpstr>OUR PROMISE</vt:lpstr>
      <vt:lpstr>Primary Contacts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Jason Silver</dc:creator>
  <cp:lastModifiedBy>Zev Asch</cp:lastModifiedBy>
  <cp:revision>26</cp:revision>
  <dcterms:created xsi:type="dcterms:W3CDTF">2019-03-27T15:37:34Z</dcterms:created>
  <dcterms:modified xsi:type="dcterms:W3CDTF">2022-10-13T13:20:07Z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0x0101008C87C625F0B61646A0586D85AAFB702D</vt:lpwstr>
  </property>
</Properties>
</file>